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3" r:id="rId2"/>
    <p:sldId id="274" r:id="rId3"/>
    <p:sldId id="388" r:id="rId4"/>
    <p:sldId id="361" r:id="rId5"/>
    <p:sldId id="380" r:id="rId6"/>
    <p:sldId id="381" r:id="rId7"/>
    <p:sldId id="382" r:id="rId8"/>
    <p:sldId id="390" r:id="rId9"/>
    <p:sldId id="363" r:id="rId10"/>
    <p:sldId id="389" r:id="rId11"/>
    <p:sldId id="337" r:id="rId12"/>
    <p:sldId id="338" r:id="rId13"/>
    <p:sldId id="367" r:id="rId14"/>
    <p:sldId id="366" r:id="rId15"/>
    <p:sldId id="394" r:id="rId16"/>
    <p:sldId id="395" r:id="rId17"/>
    <p:sldId id="397" r:id="rId18"/>
    <p:sldId id="399" r:id="rId19"/>
    <p:sldId id="368" r:id="rId20"/>
    <p:sldId id="383" r:id="rId21"/>
    <p:sldId id="384" r:id="rId22"/>
    <p:sldId id="370" r:id="rId23"/>
    <p:sldId id="372" r:id="rId24"/>
    <p:sldId id="375" r:id="rId25"/>
    <p:sldId id="373" r:id="rId26"/>
    <p:sldId id="396" r:id="rId27"/>
    <p:sldId id="378" r:id="rId28"/>
    <p:sldId id="344" r:id="rId29"/>
    <p:sldId id="386" r:id="rId30"/>
    <p:sldId id="376" r:id="rId31"/>
    <p:sldId id="377" r:id="rId32"/>
    <p:sldId id="400" r:id="rId33"/>
    <p:sldId id="385" r:id="rId34"/>
    <p:sldId id="387" r:id="rId35"/>
    <p:sldId id="393" r:id="rId36"/>
    <p:sldId id="33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6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overlap val="100"/>
        <c:axId val="98687232"/>
        <c:axId val="45748224"/>
      </c:barChart>
      <c:catAx>
        <c:axId val="98687232"/>
        <c:scaling>
          <c:orientation val="minMax"/>
        </c:scaling>
        <c:axPos val="b"/>
        <c:tickLblPos val="nextTo"/>
        <c:crossAx val="45748224"/>
        <c:crosses val="autoZero"/>
        <c:auto val="1"/>
        <c:lblAlgn val="ctr"/>
        <c:lblOffset val="100"/>
      </c:catAx>
      <c:valAx>
        <c:axId val="45748224"/>
        <c:scaling>
          <c:orientation val="minMax"/>
        </c:scaling>
        <c:axPos val="l"/>
        <c:majorGridlines/>
        <c:numFmt formatCode="General" sourceLinked="1"/>
        <c:tickLblPos val="nextTo"/>
        <c:crossAx val="98687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D916-74A1-4DA2-88AF-7ACC4DAC62E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8C47-6C76-4B87-8340-9EFA5DFF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эмбле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1000132" cy="8001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357166"/>
            <a:ext cx="478633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ГБУЗ «ГОРОДСКАЯ ДЕТСКАЯ ПОЛИКЛИНИКА»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528638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Докладчик: Сиротинина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Анастасия Алексеевна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врач-педиатр  Городской детской поликлиники №3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Ирина\презентации\Безопасность дистанционного обучения_Сиротинина\3к.png"/>
          <p:cNvPicPr>
            <a:picLocks noChangeAspect="1" noChangeArrowheads="1"/>
          </p:cNvPicPr>
          <p:nvPr/>
        </p:nvPicPr>
        <p:blipFill>
          <a:blip r:embed="rId4"/>
          <a:srcRect l="-1704"/>
          <a:stretch>
            <a:fillRect/>
          </a:stretch>
        </p:blipFill>
        <p:spPr bwMode="auto">
          <a:xfrm>
            <a:off x="3786182" y="142852"/>
            <a:ext cx="5214942" cy="262095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142984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/>
                </a:solidFill>
              </a:rPr>
              <a:t>Проект </a:t>
            </a: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</a:rPr>
              <a:t> «ШКОЛЬНАЯ</a:t>
            </a: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</a:rPr>
              <a:t> МЕДИЦИНА»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786058"/>
            <a:ext cx="8572560" cy="235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714620"/>
            <a:ext cx="7215238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Тема доклада: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«Гигиена и здоровье детей.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Безопасность дистанционного обучения с точки зрения гигиенических и санитарных рисков»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000108"/>
            <a:ext cx="4714908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571744"/>
            <a:ext cx="464347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071546"/>
            <a:ext cx="4572032" cy="12858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643182"/>
            <a:ext cx="4500594" cy="7143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114298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На фоне самоизоляции и дистанционного обучения проявились неблагополучные психические реакции-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 80% школьников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264318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Синдром головных болей отмечался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у 26,8% учащихся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571876"/>
            <a:ext cx="464347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643314"/>
            <a:ext cx="4500594" cy="7143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20" y="364331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Нарушения сна наблюдались –</a:t>
            </a:r>
            <a:r>
              <a:rPr lang="ru-RU" b="1" dirty="0" smtClean="0">
                <a:solidFill>
                  <a:srgbClr val="C00000"/>
                </a:solidFill>
              </a:rPr>
              <a:t>у   55,8% учащихся</a:t>
            </a:r>
            <a:r>
              <a:rPr lang="ru-RU" b="1" dirty="0" smtClean="0">
                <a:solidFill>
                  <a:schemeClr val="tx2"/>
                </a:solidFill>
              </a:rPr>
              <a:t> (у каждого второго учащегося)</a:t>
            </a:r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572008"/>
            <a:ext cx="47149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643446"/>
            <a:ext cx="4572032" cy="9286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5720" y="464344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Подавленность  в течение дня  отмечалась </a:t>
            </a:r>
            <a:r>
              <a:rPr lang="ru-RU" b="1" dirty="0" smtClean="0">
                <a:solidFill>
                  <a:srgbClr val="C00000"/>
                </a:solidFill>
              </a:rPr>
              <a:t>у 13% учащихся</a:t>
            </a:r>
            <a:r>
              <a:rPr lang="ru-RU" b="1" dirty="0" smtClean="0">
                <a:solidFill>
                  <a:schemeClr val="tx2"/>
                </a:solidFill>
              </a:rPr>
              <a:t>; смена настроения - </a:t>
            </a:r>
            <a:r>
              <a:rPr lang="ru-RU" b="1" dirty="0" smtClean="0">
                <a:solidFill>
                  <a:srgbClr val="C00000"/>
                </a:solidFill>
              </a:rPr>
              <a:t>у 44%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715016"/>
            <a:ext cx="4643470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7158" y="578645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 На недостаточный сон (7 часов и менее) жаловались - </a:t>
            </a:r>
            <a:r>
              <a:rPr lang="ru-RU" b="1" dirty="0" smtClean="0">
                <a:solidFill>
                  <a:srgbClr val="C00000"/>
                </a:solidFill>
              </a:rPr>
              <a:t>25,4% школьников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5786454"/>
            <a:ext cx="4500594" cy="6429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Ирина\презентации\Безопасность дистанционного обучения_Сиротинин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898021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D:\Ирина\презентации\Безопасность дистанционного обучения_Сиротинина\3.jpg"/>
          <p:cNvPicPr>
            <a:picLocks noChangeAspect="1" noChangeArrowheads="1"/>
          </p:cNvPicPr>
          <p:nvPr/>
        </p:nvPicPr>
        <p:blipFill>
          <a:blip r:embed="rId4"/>
          <a:srcRect r="16385"/>
          <a:stretch>
            <a:fillRect/>
          </a:stretch>
        </p:blipFill>
        <p:spPr bwMode="auto">
          <a:xfrm>
            <a:off x="5000628" y="3786190"/>
            <a:ext cx="392909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8"/>
            <a:ext cx="8715436" cy="5572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71546"/>
            <a:ext cx="8501122" cy="53578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2910" y="1071546"/>
            <a:ext cx="7715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/>
                </a:solidFill>
              </a:rPr>
              <a:t>ФАКТОРЫ РИСКА СОВРЕМЕННЫХ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</a:rPr>
              <a:t> МЕТОДОВ ОБУЧЕНИЯ 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</a:rPr>
              <a:t>ПРИ ДИСТАНЦИОННОМ ОБУЧЕНИИ</a:t>
            </a:r>
            <a:endParaRPr lang="ru-RU" sz="2600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2428868"/>
            <a:ext cx="7858180" cy="385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Увеличение ИНТЕНСИВНОСТИ И СТРЕССОВОСТИ учебного процесса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Несоблюдение санитарно-гигиенических требований к организации учебного процесса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Недостаток физической активности, проблема гиподинамии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Отсутствие системной работы по формированию у школьников  ценности здоровья и ЗОЖ в условиях </a:t>
            </a:r>
            <a:r>
              <a:rPr lang="ru-RU" sz="2000" dirty="0" err="1" smtClean="0">
                <a:solidFill>
                  <a:schemeClr val="tx2"/>
                </a:solidFill>
              </a:rPr>
              <a:t>дистанта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Недостаточная грамотность родителей в вопросах сохранения здоровья детей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Цифровизация</a:t>
            </a:r>
            <a:r>
              <a:rPr lang="ru-RU" sz="2000" dirty="0" smtClean="0">
                <a:solidFill>
                  <a:schemeClr val="tx2"/>
                </a:solidFill>
              </a:rPr>
              <a:t> процесса обучения: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 акустическое  (</a:t>
            </a:r>
            <a:r>
              <a:rPr lang="ru-RU" sz="2000" dirty="0" err="1" smtClean="0">
                <a:solidFill>
                  <a:schemeClr val="tx2"/>
                </a:solidFill>
              </a:rPr>
              <a:t>звуко-шумовое</a:t>
            </a:r>
            <a:r>
              <a:rPr lang="ru-RU" sz="2000" dirty="0" smtClean="0">
                <a:solidFill>
                  <a:schemeClr val="tx2"/>
                </a:solidFill>
              </a:rPr>
              <a:t>)  воздействие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 чрезмерное напряжение на глаза, опорно-двигательный аппарат при работе с компьютером/смартфоном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8"/>
            <a:ext cx="8215370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5720" y="1142984"/>
            <a:ext cx="80010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/>
                </a:solidFill>
              </a:rPr>
              <a:t>КАК ПРАВИЛЬНО ОРГАНИЗОВАТЬ ДИСТАНЦИОННОЕ ОБУЧЕНИЕ ШКОЛЬНИКОВ В ДОМАШНИХ УСЛОВИЯХ?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2214554"/>
            <a:ext cx="3643338" cy="4214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285992"/>
            <a:ext cx="3500462" cy="4000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2357430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Только при соблюдении принципов здоровьесберегающего обучения возможно сохранить </a:t>
            </a:r>
            <a:r>
              <a:rPr lang="ru-RU" sz="2400" b="1" dirty="0" smtClean="0">
                <a:solidFill>
                  <a:schemeClr val="tx2"/>
                </a:solidFill>
              </a:rPr>
              <a:t>психологическое </a:t>
            </a:r>
            <a:r>
              <a:rPr lang="ru-RU" sz="2400" b="1" dirty="0" smtClean="0">
                <a:solidFill>
                  <a:schemeClr val="tx2"/>
                </a:solidFill>
              </a:rPr>
              <a:t>и физическое состояние ученика, обучающегося дома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D:\Ирина\презентации\Безопасность дистанционного обучения_Сиротинина\43b281d705b52c9d4c7c166c420aba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00438"/>
            <a:ext cx="5000660" cy="281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D:\Ирина\презентации\Безопасность дистанционного обучения_Сиротинина\image2.png"/>
          <p:cNvPicPr>
            <a:picLocks noChangeAspect="1" noChangeArrowheads="1"/>
          </p:cNvPicPr>
          <p:nvPr/>
        </p:nvPicPr>
        <p:blipFill>
          <a:blip r:embed="rId4"/>
          <a:srcRect l="10657" t="71706" r="12400"/>
          <a:stretch>
            <a:fillRect/>
          </a:stretch>
        </p:blipFill>
        <p:spPr bwMode="auto">
          <a:xfrm>
            <a:off x="3929058" y="2071678"/>
            <a:ext cx="513992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000108"/>
            <a:ext cx="4929222" cy="235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071546"/>
            <a:ext cx="4786346" cy="221457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2844" y="1071546"/>
            <a:ext cx="4857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/>
                </a:solidFill>
              </a:rPr>
              <a:t>КАК ПОНЯТЬ, ЧТО ПРОЦЕСС ОНЛАЙН-ОБУЧЕНИЯ ОРГАНИЗОВАН НЕБЕЗОПАСНО?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Советуем родителям обращать внимание одновременно и на физическое, и на психологическое  состояние ребенка</a:t>
            </a:r>
            <a:endParaRPr lang="ru-RU" sz="2000" b="1" dirty="0" smtClean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571876"/>
            <a:ext cx="5000660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643314"/>
            <a:ext cx="4786346" cy="285752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3714752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</a:rPr>
              <a:t>Стесненная поза, сидячее положение в течение длительного времени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</a:rPr>
              <a:t>Повышенная утомляемость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</a:rPr>
              <a:t>Утомление глаз, нагрузка на зрение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Гиперактивность</a:t>
            </a:r>
            <a:r>
              <a:rPr lang="ru-RU" sz="2000" b="1" dirty="0" smtClean="0">
                <a:solidFill>
                  <a:schemeClr val="accent2"/>
                </a:solidFill>
              </a:rPr>
              <a:t> или заторможенность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</a:rPr>
              <a:t> Жалобы на головную боль, боли в спине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</a:rPr>
              <a:t>Стресс при потере информации</a:t>
            </a:r>
            <a:endParaRPr lang="ru-RU" sz="2000" b="1" dirty="0" smtClean="0">
              <a:solidFill>
                <a:schemeClr val="tx2"/>
              </a:solidFill>
            </a:endParaRPr>
          </a:p>
        </p:txBody>
      </p:sp>
      <p:pic>
        <p:nvPicPr>
          <p:cNvPr id="12290" name="Picture 2" descr="D:\Ирина\презентации\Безопасность дистанционного обучения_Сиротинина\distancionnoeobuchenie3.jpg"/>
          <p:cNvPicPr>
            <a:picLocks noChangeAspect="1" noChangeArrowheads="1"/>
          </p:cNvPicPr>
          <p:nvPr/>
        </p:nvPicPr>
        <p:blipFill>
          <a:blip r:embed="rId3" cstate="print"/>
          <a:srcRect t="7030" r="3636"/>
          <a:stretch>
            <a:fillRect/>
          </a:stretch>
        </p:blipFill>
        <p:spPr bwMode="auto">
          <a:xfrm>
            <a:off x="5214942" y="1000108"/>
            <a:ext cx="3786214" cy="2357454"/>
          </a:xfrm>
          <a:prstGeom prst="rect">
            <a:avLst/>
          </a:prstGeom>
          <a:noFill/>
        </p:spPr>
      </p:pic>
      <p:pic>
        <p:nvPicPr>
          <p:cNvPr id="12291" name="Picture 3" descr="D:\Ирина\презентации\Безопасность дистанционного обучения_Сиротинина\screenshot-2020-04-22-at-07.13.36.jpg"/>
          <p:cNvPicPr>
            <a:picLocks noChangeAspect="1" noChangeArrowheads="1"/>
          </p:cNvPicPr>
          <p:nvPr/>
        </p:nvPicPr>
        <p:blipFill>
          <a:blip r:embed="rId4" cstate="print"/>
          <a:srcRect r="30364" b="6299"/>
          <a:stretch>
            <a:fillRect/>
          </a:stretch>
        </p:blipFill>
        <p:spPr bwMode="auto">
          <a:xfrm>
            <a:off x="5220436" y="3571876"/>
            <a:ext cx="378071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571612"/>
            <a:ext cx="5143536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643050"/>
            <a:ext cx="4929222" cy="492922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1571612"/>
            <a:ext cx="50006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C00000"/>
                </a:solidFill>
              </a:rPr>
              <a:t>Гигиенические требования к организации</a:t>
            </a:r>
          </a:p>
          <a:p>
            <a:pPr marL="457200" indent="-457200"/>
            <a:r>
              <a:rPr lang="ru-RU" sz="2000" b="1" dirty="0" smtClean="0">
                <a:solidFill>
                  <a:srgbClr val="C00000"/>
                </a:solidFill>
              </a:rPr>
              <a:t>дистанционного обучения </a:t>
            </a:r>
          </a:p>
          <a:p>
            <a:pPr marL="457200" indent="-457200"/>
            <a:r>
              <a:rPr lang="ru-RU" sz="2000" b="1" dirty="0" smtClean="0">
                <a:solidFill>
                  <a:srgbClr val="C00000"/>
                </a:solidFill>
              </a:rPr>
              <a:t>предусматривают использование </a:t>
            </a:r>
          </a:p>
          <a:p>
            <a:pPr marL="457200" indent="-457200"/>
            <a:r>
              <a:rPr lang="ru-RU" sz="2800" b="1" dirty="0" smtClean="0">
                <a:solidFill>
                  <a:schemeClr val="tx2"/>
                </a:solidFill>
              </a:rPr>
              <a:t>персональных КОМПЬЮТЕРОВ</a:t>
            </a:r>
          </a:p>
          <a:p>
            <a:pPr marL="457200" indent="-457200"/>
            <a:r>
              <a:rPr lang="ru-RU" sz="2800" b="1" dirty="0" smtClean="0">
                <a:solidFill>
                  <a:schemeClr val="tx2"/>
                </a:solidFill>
              </a:rPr>
              <a:t>И НОУТБУКОВ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Подключение  к интернету по проводной сети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При использовании беспроводной </a:t>
            </a:r>
          </a:p>
          <a:p>
            <a:pPr marL="457200" indent="-457200"/>
            <a:r>
              <a:rPr lang="ru-RU" sz="2000" dirty="0" smtClean="0">
                <a:solidFill>
                  <a:schemeClr val="tx2"/>
                </a:solidFill>
              </a:rPr>
              <a:t>        сети расстояние от точки </a:t>
            </a:r>
            <a:r>
              <a:rPr lang="ru-RU" sz="2000" dirty="0" err="1" smtClean="0">
                <a:solidFill>
                  <a:schemeClr val="tx2"/>
                </a:solidFill>
              </a:rPr>
              <a:t>Wi-Fi</a:t>
            </a:r>
            <a:r>
              <a:rPr lang="ru-RU" sz="2000" dirty="0" smtClean="0">
                <a:solidFill>
                  <a:schemeClr val="tx2"/>
                </a:solidFill>
              </a:rPr>
              <a:t> до   рабочего места должно быть не менее</a:t>
            </a:r>
          </a:p>
          <a:p>
            <a:pPr marL="457200" indent="-457200"/>
            <a:r>
              <a:rPr lang="ru-RU" sz="2000" dirty="0" smtClean="0">
                <a:solidFill>
                  <a:schemeClr val="tx2"/>
                </a:solidFill>
              </a:rPr>
              <a:t>        5 метров.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Для учеников начальных классов работать с ноутбуком необходимо при наличии дополнительной клавиатуры</a:t>
            </a:r>
          </a:p>
          <a:p>
            <a:pPr marL="457200" indent="-457200"/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071942"/>
            <a:ext cx="3071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Гигиенические требования к учебным  безопасным электронным изданиям: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размер экрана по диагонали должен быть не менее 26,7 см.  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928670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5720" y="1000108"/>
            <a:ext cx="8643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/>
                </a:solidFill>
              </a:rPr>
              <a:t>КАК СДЕЛАТЬ ГАДЖЕТЫ БОЛЕЕ БЕЗОПАСНЫМИ ?</a:t>
            </a:r>
            <a:endParaRPr lang="ru-RU" sz="2500" b="1" dirty="0">
              <a:solidFill>
                <a:schemeClr val="accent2"/>
              </a:solidFill>
            </a:endParaRPr>
          </a:p>
        </p:txBody>
      </p:sp>
      <p:pic>
        <p:nvPicPr>
          <p:cNvPr id="13314" name="Picture 2" descr="D:\Ирина\презентации\Безопасность дистанционного обучения_Сиротинина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119" y="1643050"/>
            <a:ext cx="4106881" cy="2053869"/>
          </a:xfrm>
          <a:prstGeom prst="rect">
            <a:avLst/>
          </a:prstGeom>
          <a:noFill/>
        </p:spPr>
      </p:pic>
      <p:pic>
        <p:nvPicPr>
          <p:cNvPr id="13315" name="Picture 3" descr="D:\Ирина\презентации\Безопасность дистанционного обучения_Сиротинина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643578"/>
            <a:ext cx="765187" cy="76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643050"/>
            <a:ext cx="4357718" cy="3357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714488"/>
            <a:ext cx="4214842" cy="31432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1714488"/>
            <a:ext cx="4572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err="1" smtClean="0">
                <a:solidFill>
                  <a:srgbClr val="C00000"/>
                </a:solidFill>
              </a:rPr>
              <a:t>Онлайн-занятия</a:t>
            </a:r>
            <a:r>
              <a:rPr lang="ru-RU" sz="2000" b="1" dirty="0" smtClean="0">
                <a:solidFill>
                  <a:srgbClr val="C00000"/>
                </a:solidFill>
              </a:rPr>
              <a:t> не должны предполагать беспрерывного нахождения за компьютером.</a:t>
            </a:r>
            <a:endParaRPr lang="ru-RU" sz="2000" dirty="0" smtClean="0">
              <a:solidFill>
                <a:srgbClr val="C0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</a:rPr>
              <a:t>Правильнее дистанционное обучение необходимо проводить блоками:</a:t>
            </a:r>
          </a:p>
          <a:p>
            <a:pPr fontAlgn="base"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</a:rPr>
              <a:t>работа за монитором; </a:t>
            </a:r>
          </a:p>
          <a:p>
            <a:pPr fontAlgn="base"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</a:rPr>
              <a:t>работа с печатными материалами (чтение, выполнение заданий);</a:t>
            </a:r>
          </a:p>
          <a:p>
            <a:pPr fontAlgn="base"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</a:rPr>
              <a:t>Перерыв + проветривание</a:t>
            </a:r>
          </a:p>
          <a:p>
            <a:pPr fontAlgn="base">
              <a:buFontTx/>
              <a:buChar char="-"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214950"/>
            <a:ext cx="4357718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286388"/>
            <a:ext cx="4214842" cy="12858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535782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ПРОВЕТРИВАНИЕ (не менее 15 минут)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-Перед началом занятий и каждый час  </a:t>
            </a:r>
            <a:r>
              <a:rPr lang="ru-RU" b="1" dirty="0" err="1" smtClean="0">
                <a:solidFill>
                  <a:schemeClr val="tx2"/>
                </a:solidFill>
              </a:rPr>
              <a:t>онлайн-обучения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928670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20" y="1000108"/>
            <a:ext cx="8643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/>
                </a:solidFill>
              </a:rPr>
              <a:t>КАК СДЕЛАТЬ ГАДЖЕТЫ БОЛЕЕ БЕЗОПАСНЫМИ ?</a:t>
            </a:r>
            <a:endParaRPr lang="ru-RU" sz="2500" b="1" dirty="0">
              <a:solidFill>
                <a:schemeClr val="accent2"/>
              </a:solidFill>
            </a:endParaRPr>
          </a:p>
        </p:txBody>
      </p:sp>
      <p:pic>
        <p:nvPicPr>
          <p:cNvPr id="2051" name="Picture 3" descr="D:\Ирина\презентации\Безопасность дистанционного обучения_Сиротинина\10.jpg"/>
          <p:cNvPicPr>
            <a:picLocks noChangeAspect="1" noChangeArrowheads="1"/>
          </p:cNvPicPr>
          <p:nvPr/>
        </p:nvPicPr>
        <p:blipFill>
          <a:blip r:embed="rId3"/>
          <a:srcRect l="3155" r="3785"/>
          <a:stretch>
            <a:fillRect/>
          </a:stretch>
        </p:blipFill>
        <p:spPr bwMode="auto">
          <a:xfrm>
            <a:off x="4786314" y="4143380"/>
            <a:ext cx="4214842" cy="245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Ирина\презентации\Безопасность дистанционного обучения_Сиротинина\cd4f2b9d1b2f745f88ff9c9ada44fbac.jpg"/>
          <p:cNvPicPr>
            <a:picLocks noChangeAspect="1" noChangeArrowheads="1"/>
          </p:cNvPicPr>
          <p:nvPr/>
        </p:nvPicPr>
        <p:blipFill>
          <a:blip r:embed="rId4"/>
          <a:srcRect r="524" b="16491"/>
          <a:stretch>
            <a:fillRect/>
          </a:stretch>
        </p:blipFill>
        <p:spPr bwMode="auto">
          <a:xfrm>
            <a:off x="4786314" y="1714488"/>
            <a:ext cx="421484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857364"/>
            <a:ext cx="4786346" cy="4857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928802"/>
            <a:ext cx="4643470" cy="464347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1928802"/>
            <a:ext cx="4714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КЛАВИАТУРА, МОНИТОР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</a:rPr>
              <a:t>Клавиатуру </a:t>
            </a:r>
            <a:r>
              <a:rPr lang="ru-RU" sz="2000" dirty="0" smtClean="0">
                <a:solidFill>
                  <a:schemeClr val="tx2"/>
                </a:solidFill>
              </a:rPr>
              <a:t>компьютера /ноутбука, </a:t>
            </a:r>
            <a:r>
              <a:rPr lang="ru-RU" sz="2000" b="1" dirty="0" smtClean="0">
                <a:solidFill>
                  <a:schemeClr val="tx2"/>
                </a:solidFill>
              </a:rPr>
              <a:t>компьютерную мышь </a:t>
            </a:r>
            <a:r>
              <a:rPr lang="ru-RU" sz="2000" dirty="0" smtClean="0">
                <a:solidFill>
                  <a:schemeClr val="tx2"/>
                </a:solidFill>
              </a:rPr>
              <a:t>необходимо дезинфицировать антисептиком ежедневно перед  началом работы и в конце занятий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Экран монитора</a:t>
            </a:r>
            <a:r>
              <a:rPr lang="ru-RU" sz="2000" dirty="0" smtClean="0">
                <a:solidFill>
                  <a:schemeClr val="tx2"/>
                </a:solidFill>
              </a:rPr>
              <a:t> также необходимо обрабатывать антисептическим средством со стороны рабочего места.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Перед использованием клавиатуры необходимо вымыть руки как ребенку,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так и взрослому, который оказывает ему помощь.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000108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1071546"/>
            <a:ext cx="8643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/>
                </a:solidFill>
              </a:rPr>
              <a:t>КАК СДЕЛАТЬ ГАДЖЕТЫ БОЛЕЕ БЕЗОПАСНЫМИ ?</a:t>
            </a:r>
            <a:endParaRPr lang="ru-RU" sz="25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D:\Ирина\презентации\Безопасность дистанционного обучения_Сиротинина\12.jpg"/>
          <p:cNvPicPr>
            <a:picLocks noChangeAspect="1" noChangeArrowheads="1"/>
          </p:cNvPicPr>
          <p:nvPr/>
        </p:nvPicPr>
        <p:blipFill>
          <a:blip r:embed="rId3"/>
          <a:srcRect t="5658" r="2546"/>
          <a:stretch>
            <a:fillRect/>
          </a:stretch>
        </p:blipFill>
        <p:spPr bwMode="auto">
          <a:xfrm>
            <a:off x="5143504" y="1857364"/>
            <a:ext cx="3714776" cy="238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Ирина\презентации\Безопасность дистанционного обучения_Сиротинина\13.jpg"/>
          <p:cNvPicPr>
            <a:picLocks noChangeAspect="1" noChangeArrowheads="1"/>
          </p:cNvPicPr>
          <p:nvPr/>
        </p:nvPicPr>
        <p:blipFill>
          <a:blip r:embed="rId4"/>
          <a:srcRect r="10169"/>
          <a:stretch>
            <a:fillRect/>
          </a:stretch>
        </p:blipFill>
        <p:spPr bwMode="auto">
          <a:xfrm>
            <a:off x="5143504" y="4357694"/>
            <a:ext cx="3714776" cy="235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142984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720" y="1214422"/>
            <a:ext cx="8643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/>
                </a:solidFill>
              </a:rPr>
              <a:t>КАК СДЕЛАТЬ ГАДЖЕТЫ БОЛЕЕ БЕЗОПАСНЫМИ ?</a:t>
            </a:r>
            <a:endParaRPr lang="ru-RU" sz="2500" b="1" dirty="0">
              <a:solidFill>
                <a:schemeClr val="accent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1857364"/>
            <a:ext cx="4786346" cy="4857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2143116"/>
            <a:ext cx="4500594" cy="435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ИСПОЛЬЗОВАНИЕ ПЛАНШЕТА </a:t>
            </a:r>
            <a:r>
              <a:rPr lang="ru-RU" sz="2200" b="1" dirty="0" smtClean="0">
                <a:solidFill>
                  <a:schemeClr val="tx2"/>
                </a:solidFill>
              </a:rPr>
              <a:t>допустимо подростками старше 15 лет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Расположение точки </a:t>
            </a:r>
            <a:r>
              <a:rPr lang="ru-RU" sz="2000" dirty="0" err="1" smtClean="0">
                <a:solidFill>
                  <a:schemeClr val="tx2"/>
                </a:solidFill>
              </a:rPr>
              <a:t>WiFi</a:t>
            </a:r>
            <a:r>
              <a:rPr lang="ru-RU" sz="2000" dirty="0" smtClean="0">
                <a:solidFill>
                  <a:schemeClr val="tx2"/>
                </a:solidFill>
              </a:rPr>
              <a:t> должно быть на расстоянии не менее 5 м от рабочего места ученика. </a:t>
            </a:r>
            <a:endParaRPr lang="ru-RU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Планшет </a:t>
            </a:r>
            <a:r>
              <a:rPr lang="ru-RU" sz="2000" dirty="0" smtClean="0">
                <a:solidFill>
                  <a:schemeClr val="tx2"/>
                </a:solidFill>
              </a:rPr>
              <a:t>размещают на столе на подставке под углом 30</a:t>
            </a:r>
            <a:r>
              <a:rPr lang="ru-RU" sz="2000" dirty="0" smtClean="0">
                <a:solidFill>
                  <a:schemeClr val="tx2"/>
                </a:solidFill>
                <a:sym typeface="Symbol"/>
              </a:rPr>
              <a:t></a:t>
            </a:r>
            <a:r>
              <a:rPr lang="ru-RU" sz="2000" dirty="0" smtClean="0">
                <a:solidFill>
                  <a:schemeClr val="tx2"/>
                </a:solidFill>
              </a:rPr>
              <a:t>, расстояние от экрана до глаз ученика не менее 50см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Необходимо исключить работу с планшетом на коленях, в руках, лежа</a:t>
            </a:r>
            <a:endParaRPr lang="ru-RU" sz="2000" b="1" dirty="0" smtClean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928802"/>
            <a:ext cx="4572032" cy="464347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7" name="Picture 5" descr="D:\Ирина\презентации\Безопасность дистанционного обучения_Сиротинина\26.jpg"/>
          <p:cNvPicPr>
            <a:picLocks noChangeAspect="1" noChangeArrowheads="1"/>
          </p:cNvPicPr>
          <p:nvPr/>
        </p:nvPicPr>
        <p:blipFill>
          <a:blip r:embed="rId3"/>
          <a:srcRect b="11293"/>
          <a:stretch>
            <a:fillRect/>
          </a:stretch>
        </p:blipFill>
        <p:spPr bwMode="auto">
          <a:xfrm>
            <a:off x="5072066" y="4327865"/>
            <a:ext cx="3798913" cy="224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8" name="Picture 6" descr="D:\Ирина\презентации\Безопасность дистанционного обучения_Сиротинина\28.jpg"/>
          <p:cNvPicPr>
            <a:picLocks noChangeAspect="1" noChangeArrowheads="1"/>
          </p:cNvPicPr>
          <p:nvPr/>
        </p:nvPicPr>
        <p:blipFill>
          <a:blip r:embed="rId4"/>
          <a:srcRect b="10546"/>
          <a:stretch>
            <a:fillRect/>
          </a:stretch>
        </p:blipFill>
        <p:spPr bwMode="auto">
          <a:xfrm>
            <a:off x="5072066" y="1785926"/>
            <a:ext cx="378621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928670"/>
            <a:ext cx="871543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282" y="1000108"/>
            <a:ext cx="8643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/>
                </a:solidFill>
              </a:rPr>
              <a:t>КАК СДЕЛАТЬ ГАДЖЕТЫ БОЛЕЕ БЕЗОПАСНЫМИ ?</a:t>
            </a:r>
            <a:endParaRPr lang="ru-RU" sz="2500" b="1" dirty="0">
              <a:solidFill>
                <a:schemeClr val="accent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1571612"/>
            <a:ext cx="5214974" cy="228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1714488"/>
            <a:ext cx="48577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ИСПОЛЬЗОВАНИЕ СМАРТФОНА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Для всех возрастных групп до 18 лет </a:t>
            </a:r>
            <a:r>
              <a:rPr lang="ru-RU" sz="2000" u="sng" dirty="0" smtClean="0">
                <a:solidFill>
                  <a:srgbClr val="C00000"/>
                </a:solidFill>
              </a:rPr>
              <a:t>необходимо полностью исключить </a:t>
            </a:r>
            <a:r>
              <a:rPr lang="ru-RU" sz="2000" dirty="0" smtClean="0">
                <a:solidFill>
                  <a:schemeClr val="tx2"/>
                </a:solidFill>
              </a:rPr>
              <a:t>использование смартфонов </a:t>
            </a:r>
            <a:r>
              <a:rPr lang="ru-RU" sz="2000" u="sng" dirty="0" smtClean="0">
                <a:solidFill>
                  <a:srgbClr val="C00000"/>
                </a:solidFill>
              </a:rPr>
              <a:t>для образовательных целей</a:t>
            </a:r>
            <a:r>
              <a:rPr lang="ru-RU" sz="2000" dirty="0" smtClean="0">
                <a:solidFill>
                  <a:schemeClr val="tx2"/>
                </a:solidFill>
              </a:rPr>
              <a:t> (чтение, поиск информации) </a:t>
            </a:r>
            <a:endParaRPr lang="ru-RU" sz="2000" b="1" dirty="0" smtClean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643050"/>
            <a:ext cx="4929222" cy="21431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000504"/>
            <a:ext cx="8786874" cy="264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85786" y="3914357"/>
            <a:ext cx="82153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При длительном использовании  СМАРТФОНА  И ПЛАНШЕТА ухудшается зрение ребенка. Постоянное вглядывание в экран приводит к близорукости, а напряжение глаз – к их сухости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Ребенок длительное время находится в одной позе, склонив голову вниз, ухудшается осанка, может развиться искривление позвоночника (особенно страдает шейный отдел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В результате долгого держания </a:t>
            </a:r>
            <a:r>
              <a:rPr lang="ru-RU" sz="1600" dirty="0" err="1" smtClean="0">
                <a:solidFill>
                  <a:srgbClr val="C00000"/>
                </a:solidFill>
              </a:rPr>
              <a:t>гаджета</a:t>
            </a:r>
            <a:r>
              <a:rPr lang="ru-RU" sz="1600" dirty="0" smtClean="0">
                <a:solidFill>
                  <a:srgbClr val="C00000"/>
                </a:solidFill>
              </a:rPr>
              <a:t> в руках, однообразного движения пальцами по экрану, могут возникнуть патологии кистей: растяжение связок, проблемы с сухожилиями, особенно это касается большого пальца,  возможно нарушение координации между сигналами головного мозга и движениями рук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5298" name="Picture 2" descr="D:\Ирина\презентации\Безопасность дистанционного обучения_Сиротинина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552408" cy="552408"/>
          </a:xfrm>
          <a:prstGeom prst="rect">
            <a:avLst/>
          </a:prstGeom>
          <a:noFill/>
        </p:spPr>
      </p:pic>
      <p:pic>
        <p:nvPicPr>
          <p:cNvPr id="17" name="Picture 2" descr="D:\Ирина\презентации\Безопасность дистанционного обучения_Сиротинина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552408" cy="552408"/>
          </a:xfrm>
          <a:prstGeom prst="rect">
            <a:avLst/>
          </a:prstGeom>
          <a:noFill/>
        </p:spPr>
      </p:pic>
      <p:pic>
        <p:nvPicPr>
          <p:cNvPr id="20" name="Picture 2" descr="D:\Ирина\презентации\Безопасность дистанционного обучения_Сиротинина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572140"/>
            <a:ext cx="552408" cy="552408"/>
          </a:xfrm>
          <a:prstGeom prst="rect">
            <a:avLst/>
          </a:prstGeom>
          <a:noFill/>
        </p:spPr>
      </p:pic>
      <p:pic>
        <p:nvPicPr>
          <p:cNvPr id="55299" name="Picture 3" descr="D:\Ирина\презентации\Безопасность дистанционного обучения_Сиротинина\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1"/>
            <a:ext cx="335758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D:\Ирина\презентации\Безопасность дистанционного обучения_Сиротинина\200px-ProhibitionSign2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9" y="2781315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928802"/>
            <a:ext cx="5143536" cy="4214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000240"/>
            <a:ext cx="5000660" cy="40005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2000240"/>
            <a:ext cx="48577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СКОЛЬКО ВРЕМЕНИ МОЖНО ПРОВОДИТЬ С ГАДЖЕТОМ </a:t>
            </a:r>
          </a:p>
          <a:p>
            <a:r>
              <a:rPr lang="ru-RU" sz="2400" b="1" u="sng" dirty="0" smtClean="0">
                <a:solidFill>
                  <a:schemeClr val="accent2"/>
                </a:solidFill>
              </a:rPr>
              <a:t>БЕЗ ПЕРЕРЫВА?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fontAlgn="base">
              <a:buFont typeface="Wingdings" pitchFamily="2" charset="2"/>
              <a:buChar char="ü"/>
            </a:pPr>
            <a:endParaRPr lang="ru-RU" sz="2000" dirty="0" smtClean="0">
              <a:solidFill>
                <a:schemeClr val="tx2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Учащимся начальных классов -15 минут без перерыва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Учащимся 5−7-х классов </a:t>
            </a:r>
            <a:r>
              <a:rPr lang="ru-RU" sz="2000" dirty="0" smtClean="0">
                <a:solidFill>
                  <a:schemeClr val="tx2"/>
                </a:solidFill>
              </a:rPr>
              <a:t>- не </a:t>
            </a:r>
            <a:r>
              <a:rPr lang="ru-RU" sz="2000" dirty="0" smtClean="0">
                <a:solidFill>
                  <a:schemeClr val="tx2"/>
                </a:solidFill>
              </a:rPr>
              <a:t>более 20 минут без перерыва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Учащимся старших классов - </a:t>
            </a:r>
            <a:r>
              <a:rPr lang="ru-RU" sz="2000" dirty="0" smtClean="0">
                <a:solidFill>
                  <a:schemeClr val="tx2"/>
                </a:solidFill>
              </a:rPr>
              <a:t>25 </a:t>
            </a:r>
            <a:r>
              <a:rPr lang="ru-RU" sz="2000" dirty="0" smtClean="0">
                <a:solidFill>
                  <a:schemeClr val="tx2"/>
                </a:solidFill>
              </a:rPr>
              <a:t>минут без перерыва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4000504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Суммарная продолжительность всех видов экранной деятельности детей в течение дня: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-6-10 лет- не более  2-х часов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-10-12 лет- не более 3-х часов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-старше 12 лет- не более 4-х часов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114298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БЕЗОПАСНАЯ РАБОТА С КОМПЬЮТЕРОМ, НОУТБУКОМ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14338" name="Picture 2" descr="D:\Ирина\презентации\Безопасность дистанционного обучения_Сиротинин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3464094" cy="204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000108"/>
            <a:ext cx="4714908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00306"/>
            <a:ext cx="4714908" cy="1214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071546"/>
            <a:ext cx="4572032" cy="121444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4572032" cy="107157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107154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Дистанционное обучение стремительно ворвалась в нашу жизнь вместе с пандемией коронавируса и не спешит сдавать позиции.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264318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Сегодня занятия всё чаще проводятся  в дистанционном формате, гаджеты приобрели легальный статус.</a:t>
            </a:r>
          </a:p>
        </p:txBody>
      </p:sp>
      <p:pic>
        <p:nvPicPr>
          <p:cNvPr id="7" name="Picture 2" descr="D:\Ирина\презентации\Безопасность дистанционного обучения_Сиротинина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949752" cy="334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Ирина\презентации\Безопасность дистанционного обучения_Сиротинина\cd4f2b9d1b2f745f88ff9c9ada44fbac.jpg"/>
          <p:cNvPicPr>
            <a:picLocks noChangeAspect="1" noChangeArrowheads="1"/>
          </p:cNvPicPr>
          <p:nvPr/>
        </p:nvPicPr>
        <p:blipFill>
          <a:blip r:embed="rId4"/>
          <a:srcRect b="11130"/>
          <a:stretch>
            <a:fillRect/>
          </a:stretch>
        </p:blipFill>
        <p:spPr bwMode="auto">
          <a:xfrm>
            <a:off x="4929190" y="4429132"/>
            <a:ext cx="398147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Ирина\презентации\Безопасность дистанционного обучения_Сиротинина\distant.png"/>
          <p:cNvPicPr>
            <a:picLocks noChangeAspect="1" noChangeArrowheads="1"/>
          </p:cNvPicPr>
          <p:nvPr/>
        </p:nvPicPr>
        <p:blipFill>
          <a:blip r:embed="rId5"/>
          <a:srcRect t="7843" b="5882"/>
          <a:stretch>
            <a:fillRect/>
          </a:stretch>
        </p:blipFill>
        <p:spPr bwMode="auto">
          <a:xfrm>
            <a:off x="571472" y="3714728"/>
            <a:ext cx="364333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785926"/>
            <a:ext cx="3714776" cy="4929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857364"/>
            <a:ext cx="3571900" cy="471490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1857364"/>
            <a:ext cx="35004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РЕЖИМ ЗАНЯТИЙ И ОТДЫХА ШКОЛЬНИКОВ ДОЛЖЕН СТРОИТЬСЯ НА СООТНОШЕНИИ:</a:t>
            </a:r>
          </a:p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</a:rPr>
              <a:t>-6-8 лет</a:t>
            </a:r>
          </a:p>
          <a:p>
            <a:pPr marL="457200" indent="-457200"/>
            <a:r>
              <a:rPr lang="ru-RU" b="1" dirty="0" smtClean="0">
                <a:solidFill>
                  <a:schemeClr val="tx2"/>
                </a:solidFill>
              </a:rPr>
              <a:t>10 мин. работы -30 мин. отдыха</a:t>
            </a:r>
          </a:p>
          <a:p>
            <a:pPr marL="457200" indent="-457200"/>
            <a:endParaRPr lang="ru-RU" b="1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chemeClr val="tx2"/>
                </a:solidFill>
              </a:rPr>
              <a:t>8-12 лет  </a:t>
            </a:r>
          </a:p>
          <a:p>
            <a:pPr marL="457200" indent="-457200"/>
            <a:r>
              <a:rPr lang="ru-RU" b="1" dirty="0" smtClean="0">
                <a:solidFill>
                  <a:schemeClr val="tx2"/>
                </a:solidFill>
              </a:rPr>
              <a:t>15 </a:t>
            </a:r>
            <a:r>
              <a:rPr lang="ru-RU" b="1" dirty="0" smtClean="0">
                <a:solidFill>
                  <a:schemeClr val="tx2"/>
                </a:solidFill>
              </a:rPr>
              <a:t>мин. работы-20 мин. отдыха</a:t>
            </a:r>
          </a:p>
          <a:p>
            <a:pPr marL="457200" indent="-457200"/>
            <a:endParaRPr lang="ru-RU" b="1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ru-RU" b="1" dirty="0" smtClean="0">
                <a:solidFill>
                  <a:schemeClr val="tx2"/>
                </a:solidFill>
              </a:rPr>
              <a:t>-12-15 лет</a:t>
            </a:r>
          </a:p>
          <a:p>
            <a:pPr marL="457200" indent="-457200"/>
            <a:r>
              <a:rPr lang="ru-RU" b="1" dirty="0" smtClean="0">
                <a:solidFill>
                  <a:schemeClr val="tx2"/>
                </a:solidFill>
              </a:rPr>
              <a:t>30 мин. работы-60 мин. отдыха</a:t>
            </a:r>
          </a:p>
          <a:p>
            <a:pPr marL="457200" indent="-457200"/>
            <a:endParaRPr lang="ru-RU" b="1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ru-RU" b="1" dirty="0" smtClean="0">
                <a:solidFill>
                  <a:schemeClr val="tx2"/>
                </a:solidFill>
              </a:rPr>
              <a:t>-15-18 лет </a:t>
            </a:r>
          </a:p>
          <a:p>
            <a:pPr marL="457200" indent="-457200"/>
            <a:r>
              <a:rPr lang="ru-RU" b="1" dirty="0" smtClean="0">
                <a:solidFill>
                  <a:schemeClr val="tx2"/>
                </a:solidFill>
              </a:rPr>
              <a:t>45 мин. работы-45 мин. отдыха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071546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107154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C00000"/>
                </a:solidFill>
              </a:rPr>
              <a:t>БЕЗОПАСНАЯ РАБОТА С КОМПЬЮТЕРОМ, НОУТБУКОМ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15362" name="Picture 2" descr="D:\Ирина\презентации\Безопасность дистанционного обучения_Сиротинина\7.jpg"/>
          <p:cNvPicPr>
            <a:picLocks noChangeAspect="1" noChangeArrowheads="1"/>
          </p:cNvPicPr>
          <p:nvPr/>
        </p:nvPicPr>
        <p:blipFill>
          <a:blip r:embed="rId3"/>
          <a:srcRect b="11988"/>
          <a:stretch>
            <a:fillRect/>
          </a:stretch>
        </p:blipFill>
        <p:spPr bwMode="auto">
          <a:xfrm>
            <a:off x="4000496" y="3929066"/>
            <a:ext cx="492922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D:\Ирина\презентации\Безопасность дистанционного обучения_Сиротинина\54665_1586930331_1_original.jpg"/>
          <p:cNvPicPr>
            <a:picLocks noChangeAspect="1" noChangeArrowheads="1"/>
          </p:cNvPicPr>
          <p:nvPr/>
        </p:nvPicPr>
        <p:blipFill>
          <a:blip r:embed="rId4"/>
          <a:srcRect l="4197" t="6332" r="1388" b="8183"/>
          <a:stretch>
            <a:fillRect/>
          </a:stretch>
        </p:blipFill>
        <p:spPr bwMode="auto">
          <a:xfrm>
            <a:off x="4000496" y="1785925"/>
            <a:ext cx="4929222" cy="201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928670"/>
            <a:ext cx="871543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85852" y="92867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C00000"/>
                </a:solidFill>
              </a:rPr>
              <a:t>ВАЖНОСТЬ ФИЗКУЛЬТУРНЫХ МИНУТОК </a:t>
            </a:r>
          </a:p>
        </p:txBody>
      </p:sp>
      <p:pic>
        <p:nvPicPr>
          <p:cNvPr id="1026" name="Picture 2" descr="D:\Ирина\презентации\Безопасность дистанционного обучения_Сиротинина\8.jpg"/>
          <p:cNvPicPr>
            <a:picLocks noChangeAspect="1" noChangeArrowheads="1"/>
          </p:cNvPicPr>
          <p:nvPr/>
        </p:nvPicPr>
        <p:blipFill>
          <a:blip r:embed="rId3"/>
          <a:srcRect l="7456" t="58332" r="3071" b="8718"/>
          <a:stretch>
            <a:fillRect/>
          </a:stretch>
        </p:blipFill>
        <p:spPr bwMode="auto">
          <a:xfrm>
            <a:off x="214282" y="2214554"/>
            <a:ext cx="871543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72132" y="4714884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Согласно </a:t>
            </a:r>
            <a:r>
              <a:rPr lang="ru-RU" sz="1400" dirty="0" err="1" smtClean="0">
                <a:solidFill>
                  <a:srgbClr val="FF0000"/>
                </a:solidFill>
              </a:rPr>
              <a:t>СанПиН</a:t>
            </a:r>
            <a:r>
              <a:rPr lang="ru-RU" sz="1400" dirty="0" smtClean="0">
                <a:solidFill>
                  <a:srgbClr val="FF0000"/>
                </a:solidFill>
              </a:rPr>
              <a:t> 2.4.2.2821-10,  учебные занятия, сочетающие в себе психическую, статическую, динамическую нагрузки на отдельные органы и системы и на весь организм в целом, требуют проведения физкультурных минуток для снятия локального утомления и общего воздействия.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786322"/>
            <a:ext cx="5357850" cy="192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4786322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для профилактики зрительного утомления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 повышения активности центральной нервной системы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 снятия </a:t>
            </a:r>
            <a:r>
              <a:rPr lang="ru-RU" b="1" dirty="0" smtClean="0">
                <a:solidFill>
                  <a:schemeClr val="tx2"/>
                </a:solidFill>
              </a:rPr>
              <a:t>напряжения  </a:t>
            </a:r>
            <a:r>
              <a:rPr lang="ru-RU" b="1" dirty="0" smtClean="0">
                <a:solidFill>
                  <a:schemeClr val="tx2"/>
                </a:solidFill>
              </a:rPr>
              <a:t>с мышц шеи, плечевого пояса, туловища, укрепления мышц и связок 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нижних </a:t>
            </a:r>
            <a:r>
              <a:rPr lang="ru-RU" b="1" dirty="0" smtClean="0">
                <a:solidFill>
                  <a:schemeClr val="tx2"/>
                </a:solidFill>
              </a:rPr>
              <a:t>конечностей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571612"/>
            <a:ext cx="86789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Для профилактики переутомления через каждые 30-45 минут занятий необходимо проводить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физкультминутку и гимнастику для 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071546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107154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</a:rPr>
              <a:t>КОМФОРТНАЯ  СРЕДА ДЛЯ ЗАНЯТИЙ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099" name="Picture 3" descr="D:\Ирина\презентации\Безопасность дистанционного обучения_Сиротинина\koronavirus_shkola.jpg"/>
          <p:cNvPicPr>
            <a:picLocks noChangeAspect="1" noChangeArrowheads="1"/>
          </p:cNvPicPr>
          <p:nvPr/>
        </p:nvPicPr>
        <p:blipFill>
          <a:blip r:embed="rId3"/>
          <a:srcRect b="20610"/>
          <a:stretch>
            <a:fillRect/>
          </a:stretch>
        </p:blipFill>
        <p:spPr bwMode="auto">
          <a:xfrm>
            <a:off x="285720" y="1714488"/>
            <a:ext cx="871543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785926"/>
            <a:ext cx="3714776" cy="3571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857364"/>
            <a:ext cx="3571900" cy="3429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1857364"/>
            <a:ext cx="34290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dirty="0" smtClean="0">
                <a:solidFill>
                  <a:srgbClr val="C00000"/>
                </a:solidFill>
              </a:rPr>
              <a:t>ПРАВИЛЬНОЕ ОСВЕЩЕНИЕ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Основной источник света на рабочем месте ребенка должен располагаться </a:t>
            </a:r>
            <a:r>
              <a:rPr lang="ru-RU" u="sng" dirty="0" smtClean="0">
                <a:solidFill>
                  <a:schemeClr val="tx2"/>
                </a:solidFill>
              </a:rPr>
              <a:t>сбоку от экрана </a:t>
            </a:r>
            <a:r>
              <a:rPr lang="ru-RU" dirty="0" smtClean="0">
                <a:solidFill>
                  <a:schemeClr val="tx2"/>
                </a:solidFill>
              </a:rPr>
              <a:t>(не сзади экрана и не со стороны спины работающего с экраном). </a:t>
            </a:r>
          </a:p>
          <a:p>
            <a:pPr fontAlgn="base"/>
            <a:endParaRPr lang="ru-RU" dirty="0" smtClean="0">
              <a:solidFill>
                <a:schemeClr val="tx2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Установите настольную лампу — </a:t>
            </a:r>
            <a:r>
              <a:rPr lang="ru-RU" u="sng" dirty="0" smtClean="0">
                <a:solidFill>
                  <a:schemeClr val="tx2"/>
                </a:solidFill>
              </a:rPr>
              <a:t>свет должен падать слева для правши и справа для левши. </a:t>
            </a:r>
            <a:r>
              <a:rPr lang="ru-RU" dirty="0" smtClean="0">
                <a:solidFill>
                  <a:schemeClr val="tx2"/>
                </a:solidFill>
              </a:rPr>
              <a:t>Так не будут мешать тени.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5500702"/>
            <a:ext cx="8643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/>
                </a:solidFill>
              </a:rPr>
              <a:t>В школе ребенок проводит за партой по 45 минут, </a:t>
            </a:r>
            <a:r>
              <a:rPr lang="ru-RU" sz="1700" dirty="0" smtClean="0">
                <a:solidFill>
                  <a:schemeClr val="tx2"/>
                </a:solidFill>
              </a:rPr>
              <a:t>затем </a:t>
            </a:r>
            <a:r>
              <a:rPr lang="ru-RU" sz="1700" dirty="0" smtClean="0">
                <a:solidFill>
                  <a:schemeClr val="tx2"/>
                </a:solidFill>
              </a:rPr>
              <a:t>у него перемена и новый урок. Да, он смотрит на доску, он пишет в тетради. Но все это, как правило, при естественном освещении. Внимание переключается, напряжение глаз снижается. </a:t>
            </a:r>
          </a:p>
          <a:p>
            <a:r>
              <a:rPr lang="ru-RU" sz="1700" dirty="0" smtClean="0">
                <a:solidFill>
                  <a:schemeClr val="tx2"/>
                </a:solidFill>
              </a:rPr>
              <a:t>Дома существует опасность создать для глаз то самое перенапряжение. 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1071546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107154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</a:rPr>
              <a:t>КОМФОРТНАЯ  СРЕДА ДЛЯ ЗАНЯТИЙ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5123" name="Picture 3" descr="D:\Ирина\презентации\Безопасность дистанционного обучения_Сиротинина\590.jpg"/>
          <p:cNvPicPr>
            <a:picLocks noChangeAspect="1" noChangeArrowheads="1"/>
          </p:cNvPicPr>
          <p:nvPr/>
        </p:nvPicPr>
        <p:blipFill>
          <a:blip r:embed="rId3"/>
          <a:srcRect l="6384" t="1898" r="3361" b="37579"/>
          <a:stretch>
            <a:fillRect/>
          </a:stretch>
        </p:blipFill>
        <p:spPr bwMode="auto">
          <a:xfrm>
            <a:off x="4000496" y="1785926"/>
            <a:ext cx="5000628" cy="35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569748"/>
            <a:ext cx="2643206" cy="5288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641186"/>
            <a:ext cx="2500330" cy="514539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1641187"/>
            <a:ext cx="242889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sz="2200" b="1" dirty="0" smtClean="0">
                <a:solidFill>
                  <a:srgbClr val="C00000"/>
                </a:solidFill>
              </a:rPr>
              <a:t>РАСПОЛОЖЕНИЕ  МОНИТОРА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/>
                </a:solidFill>
              </a:rPr>
              <a:t>Расстояние от глаз до монитора должно составлять не меньше 50-70 см.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/>
                </a:solidFill>
              </a:rPr>
              <a:t> Голова смотрит прямо в монитор, шея не выгибается вперед или назад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/>
                </a:solidFill>
              </a:rPr>
              <a:t>Монитор не должен отсвечивать, в противном случае он создает дополнительную нагрузку на глаза.</a:t>
            </a:r>
            <a:endParaRPr lang="ru-RU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928670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92867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</a:rPr>
              <a:t>КОМФОРТНАЯ  СРЕДА ДЛЯ ЗАНЯТИЙ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 descr="D:\Ирина\презентации\Безопасность дистанционного обучения_Сиротинин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595823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000240"/>
            <a:ext cx="4214842" cy="178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071678"/>
            <a:ext cx="4071966" cy="164307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82" y="157161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b="1" dirty="0" smtClean="0">
                <a:solidFill>
                  <a:schemeClr val="tx2"/>
                </a:solidFill>
              </a:rPr>
              <a:t>Высота стола и стула должны соответствовать ростовым показателям ребенка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143116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/>
            <a:r>
              <a:rPr lang="ru-RU" sz="2400" b="1" dirty="0" smtClean="0">
                <a:solidFill>
                  <a:srgbClr val="C00000"/>
                </a:solidFill>
              </a:rPr>
              <a:t>УДОБНЫЙ СТОЛ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-Лучше, если стол стоит у окна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-Положение рук: край стола не должен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 давить на предплечье или запястье.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-Нельзя опираться грудью о край стола</a:t>
            </a:r>
          </a:p>
        </p:txBody>
      </p:sp>
      <p:pic>
        <p:nvPicPr>
          <p:cNvPr id="7170" name="Picture 2" descr="D:\Ирина\презентации\Безопасность дистанционного обучения_Сиротинина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51395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14282" y="1000108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282" y="100010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</a:rPr>
              <a:t>КОМФОРТНАЯ  СРЕДА ДЛЯ ЗАНЯТИЙ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06" y="5357826"/>
            <a:ext cx="4357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Высота стола и стула должны быть подобраны так, чтобы локти ребенка свободно лежали на столе, спина касалась спинки стула, а ноги, согнутые в коленях – под прямым углом стояли на полу или на скамеечке.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3929066"/>
            <a:ext cx="20002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</a:rPr>
              <a:t>Недопустим стол, слишком высокий для ребёнка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</a:rPr>
              <a:t> Недопустимо, чтобы подросший ребёнок горбился над столом, который для него слишком низкий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</a:rPr>
              <a:t> Недопустимо, чтобы ноги болтались в воздухе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7171" name="Picture 3" descr="D:\Ирина\презентации\Безопасность дистанционного обучения_Сиротинина\20.jpg"/>
          <p:cNvPicPr>
            <a:picLocks noChangeAspect="1" noChangeArrowheads="1"/>
          </p:cNvPicPr>
          <p:nvPr/>
        </p:nvPicPr>
        <p:blipFill>
          <a:blip r:embed="rId4"/>
          <a:srcRect l="12663" r="11358"/>
          <a:stretch>
            <a:fillRect/>
          </a:stretch>
        </p:blipFill>
        <p:spPr bwMode="auto">
          <a:xfrm>
            <a:off x="142844" y="3929066"/>
            <a:ext cx="23687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000240"/>
            <a:ext cx="4214842" cy="4572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071678"/>
            <a:ext cx="4071966" cy="435771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164305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b="1" dirty="0" smtClean="0">
                <a:solidFill>
                  <a:schemeClr val="tx2"/>
                </a:solidFill>
              </a:rPr>
              <a:t>Высота стола и стула должны соответствовать ростовым показателям ребенка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07167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/>
            <a:r>
              <a:rPr lang="ru-RU" sz="2400" b="1" dirty="0" smtClean="0">
                <a:solidFill>
                  <a:srgbClr val="C00000"/>
                </a:solidFill>
              </a:rPr>
              <a:t>УДОБНЫЙ СТУЛ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071546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720" y="107154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</a:rPr>
              <a:t>КОМФОРТНАЯ  СРЕДА ДЛЯ ЗАНЯТИЙ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428868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-Стул задвигается под стол так,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чтобы при  опоре на спинку между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грудью ребенка  и столом было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расстояние  равное ширине его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ладони.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-Если ребенок пишет, то опирается о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спинку стула поясницей, при чтении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материала сидит более свободно,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опирается о спинку стула не только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крестцово-поясничной, но и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подлопаточной частью спины.</a:t>
            </a:r>
          </a:p>
        </p:txBody>
      </p:sp>
      <p:sp>
        <p:nvSpPr>
          <p:cNvPr id="8194" name="AutoShape 2" descr="Выбираем правильный стул для школьник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:\Ирина\презентации\Безопасность дистанционного обучения_Сиротинина\21.jpg"/>
          <p:cNvPicPr>
            <a:picLocks noChangeAspect="1" noChangeArrowheads="1"/>
          </p:cNvPicPr>
          <p:nvPr/>
        </p:nvPicPr>
        <p:blipFill>
          <a:blip r:embed="rId3"/>
          <a:srcRect l="21774"/>
          <a:stretch>
            <a:fillRect/>
          </a:stretch>
        </p:blipFill>
        <p:spPr bwMode="auto">
          <a:xfrm>
            <a:off x="4429124" y="2000240"/>
            <a:ext cx="4619657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643050"/>
            <a:ext cx="8072494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714488"/>
            <a:ext cx="7929618" cy="150019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164305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ОСАНКА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200024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Долгое сидение и даже лежание в одной статичной позе наносит вред спине. У детей портится осанка, возникает сколиоз и другие неприятные состояния позвоночника. Все это приводит в дальнейшем к боли и даже проблемам с движением. 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357586"/>
            <a:ext cx="5286412" cy="3143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429000"/>
            <a:ext cx="5143536" cy="300042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034" y="3429024"/>
            <a:ext cx="478634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Важно!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-Родителям следить за осанкой детей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-Детям сохранять во время учебных занятий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правильную рабочую позу (наименее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утомительную): сидеть глубоко на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стуле, ровно держать корпус и голову;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 ноги должны быть согнуты в тазобедренном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 и коленном суставах, ступни опираться на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 пол, предплечья свободно лежать на столе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2132" y="578645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Длительность статического положения в позе сидя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не должна превышать 15–20 минут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66973" t="21828" r="12935" b="46422"/>
          <a:stretch>
            <a:fillRect/>
          </a:stretch>
        </p:blipFill>
        <p:spPr bwMode="auto">
          <a:xfrm>
            <a:off x="5715008" y="3429000"/>
            <a:ext cx="257176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14282" y="1000108"/>
            <a:ext cx="864399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4282" y="100010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C00000"/>
                </a:solidFill>
              </a:rPr>
              <a:t>КОМФОРТНАЯ  СРЕДА ДЛЯ ЗАНЯТИЙ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00108"/>
            <a:ext cx="5286412" cy="550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071546"/>
            <a:ext cx="5143536" cy="528641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720" y="114298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ЧТЕНИЕ И ВЫПОЛНЕНИЕ  ЗАДАНИЙ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1714488"/>
            <a:ext cx="50720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Для всех возрастных категорий для чтения, выполнения заданий рекомендуется использовать преимущественно обычные книги, тетради.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Книги желательно ставить на подставку на расстоянии вытянутой руки от глаз. Это позволяет ребёнку держать голову прямо (снимает нагрузку на шейный отдел) и предотвращает развитие близорукости</a:t>
            </a:r>
          </a:p>
          <a:p>
            <a:pPr>
              <a:buFont typeface="Wingdings" pitchFamily="2" charset="2"/>
              <a:buChar char="ü"/>
            </a:pPr>
            <a:r>
              <a:rPr lang="ru-RU" sz="2000" u="sng" dirty="0" smtClean="0">
                <a:solidFill>
                  <a:schemeClr val="tx2"/>
                </a:solidFill>
              </a:rPr>
              <a:t>Детям до 6 лет </a:t>
            </a:r>
            <a:r>
              <a:rPr lang="ru-RU" sz="2000" dirty="0" smtClean="0">
                <a:solidFill>
                  <a:schemeClr val="tx2"/>
                </a:solidFill>
              </a:rPr>
              <a:t>необходимо полностью исключить использование любой компьютерной техники в образовательных целях в домашних условиях. </a:t>
            </a:r>
            <a:endParaRPr lang="ru-RU" sz="2200" b="1" dirty="0" smtClean="0">
              <a:solidFill>
                <a:schemeClr val="tx2"/>
              </a:solidFill>
            </a:endParaRPr>
          </a:p>
        </p:txBody>
      </p:sp>
      <p:pic>
        <p:nvPicPr>
          <p:cNvPr id="19457" name="Picture 1" descr="D:\Ирина\презентации\Безопасность дистанционного обучения_Сиротинина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330884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D:\Ирина\презентации\Безопасность дистанционного обучения_Сиротинина\29.jpg"/>
          <p:cNvPicPr>
            <a:picLocks noChangeAspect="1" noChangeArrowheads="1"/>
          </p:cNvPicPr>
          <p:nvPr/>
        </p:nvPicPr>
        <p:blipFill>
          <a:blip r:embed="rId4"/>
          <a:srcRect l="24371"/>
          <a:stretch>
            <a:fillRect/>
          </a:stretch>
        </p:blipFill>
        <p:spPr bwMode="auto">
          <a:xfrm>
            <a:off x="5643570" y="3500438"/>
            <a:ext cx="332538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00108"/>
            <a:ext cx="5286412" cy="5715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071546"/>
            <a:ext cx="5143536" cy="55007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1071546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/>
            <a:r>
              <a:rPr lang="ru-RU" sz="2400" b="1" dirty="0" smtClean="0">
                <a:solidFill>
                  <a:schemeClr val="tx2"/>
                </a:solidFill>
              </a:rPr>
              <a:t> БОРЬБА С ГИПОДИНАМИЕЙ</a:t>
            </a:r>
          </a:p>
          <a:p>
            <a:pPr marL="457200" indent="-457200" algn="ctr" fontAlgn="base"/>
            <a:r>
              <a:rPr lang="ru-RU" sz="2400" b="1" dirty="0" smtClean="0">
                <a:solidFill>
                  <a:schemeClr val="tx2"/>
                </a:solidFill>
              </a:rPr>
              <a:t>  И ФИЗИЧЕСКАЯ АКТИВНОСТЬ</a:t>
            </a:r>
          </a:p>
          <a:p>
            <a:pPr marL="457200" indent="-457200" fontAlgn="base"/>
            <a:endParaRPr lang="ru-RU" sz="2400" b="1" dirty="0" smtClean="0">
              <a:solidFill>
                <a:schemeClr val="tx2"/>
              </a:solidFill>
            </a:endParaRPr>
          </a:p>
          <a:p>
            <a:pPr marL="457200" indent="-457200" fontAlgn="base"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857364"/>
            <a:ext cx="5000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Недостаток движения, вызванный введением карантинных мероприятий,   вреден детям и взрослым.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ФИЗИЧЕСКАЯ АКТИВНОСТЬ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(по рекомендации ВОЗ-60 минут в день)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Перерывы во время занятий не должны проходить в интернете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Важно делать простые физические упражнения (приседания, наклоны, прыжки, …)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Разминка для кистей пальцев рук (для учеников начальных классов: сжимание и разжимание пальцев, вращение кистями или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Мы писали, мы писали, наши пальчики устали…» )</a:t>
            </a:r>
          </a:p>
        </p:txBody>
      </p:sp>
      <p:pic>
        <p:nvPicPr>
          <p:cNvPr id="18433" name="Picture 1" descr="D:\Ирина\презентации\Безопасность дистанционного обучения_Сиротинина\30.jpg"/>
          <p:cNvPicPr>
            <a:picLocks noChangeAspect="1" noChangeArrowheads="1"/>
          </p:cNvPicPr>
          <p:nvPr/>
        </p:nvPicPr>
        <p:blipFill>
          <a:blip r:embed="rId3"/>
          <a:srcRect r="14786"/>
          <a:stretch>
            <a:fillRect/>
          </a:stretch>
        </p:blipFill>
        <p:spPr bwMode="auto">
          <a:xfrm>
            <a:off x="5572132" y="4214818"/>
            <a:ext cx="3429024" cy="229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D:\Ирина\презентации\Безопасность дистанционного обучения_Сиротинина\31.jpg"/>
          <p:cNvPicPr>
            <a:picLocks noChangeAspect="1" noChangeArrowheads="1"/>
          </p:cNvPicPr>
          <p:nvPr/>
        </p:nvPicPr>
        <p:blipFill>
          <a:blip r:embed="rId4"/>
          <a:srcRect r="23437"/>
          <a:stretch>
            <a:fillRect/>
          </a:stretch>
        </p:blipFill>
        <p:spPr bwMode="auto">
          <a:xfrm>
            <a:off x="5572132" y="1000108"/>
            <a:ext cx="3429024" cy="308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8"/>
            <a:ext cx="8643998" cy="785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857364"/>
            <a:ext cx="4714908" cy="3143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71546"/>
            <a:ext cx="8501122" cy="6429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928802"/>
            <a:ext cx="4572032" cy="30003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214422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 ВЛИЯЕТ  ДИСТАНЦИОННОЕ ОБУЧЕНИЕ НА ЗДОРОВЬЕ РЕБЕНКА?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928802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Самоизоляция и  дистанционное обучение  для школьников являются </a:t>
            </a:r>
            <a:r>
              <a:rPr lang="ru-RU" b="1" dirty="0" err="1" smtClean="0">
                <a:solidFill>
                  <a:srgbClr val="C00000"/>
                </a:solidFill>
              </a:rPr>
              <a:t>стрессоформирующим</a:t>
            </a:r>
            <a:r>
              <a:rPr lang="ru-RU" b="1" dirty="0" smtClean="0">
                <a:solidFill>
                  <a:srgbClr val="C00000"/>
                </a:solidFill>
              </a:rPr>
              <a:t> фактором, </a:t>
            </a:r>
            <a:r>
              <a:rPr lang="ru-RU" b="1" dirty="0" smtClean="0">
                <a:solidFill>
                  <a:schemeClr val="tx2"/>
                </a:solidFill>
              </a:rPr>
              <a:t>оказывающим  неблагоприятное  влияние на </a:t>
            </a:r>
            <a:r>
              <a:rPr lang="ru-RU" b="1" dirty="0" smtClean="0">
                <a:solidFill>
                  <a:schemeClr val="tx2"/>
                </a:solidFill>
              </a:rPr>
              <a:t>психосоматическое  </a:t>
            </a:r>
            <a:r>
              <a:rPr lang="ru-RU" b="1" dirty="0" smtClean="0">
                <a:solidFill>
                  <a:schemeClr val="tx2"/>
                </a:solidFill>
              </a:rPr>
              <a:t>состояние школьников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Современная цифровая школа не располагает безопасными </a:t>
            </a:r>
            <a:r>
              <a:rPr lang="ru-RU" b="1" dirty="0" smtClean="0">
                <a:solidFill>
                  <a:schemeClr val="tx2"/>
                </a:solidFill>
              </a:rPr>
              <a:t>для </a:t>
            </a:r>
            <a:r>
              <a:rPr lang="ru-RU" b="1" dirty="0" smtClean="0">
                <a:solidFill>
                  <a:schemeClr val="tx2"/>
                </a:solidFill>
              </a:rPr>
              <a:t>здоровья технологиями </a:t>
            </a:r>
            <a:r>
              <a:rPr lang="ru-RU" b="1" dirty="0" err="1" smtClean="0">
                <a:solidFill>
                  <a:schemeClr val="tx2"/>
                </a:solidFill>
              </a:rPr>
              <a:t>онлайн-обучения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D:\Ирина\презентации\Безопасность дистанционного обучения_Сиротинина\ncs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644900" cy="17272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214942" y="3643314"/>
            <a:ext cx="3571900" cy="235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286380" y="3786190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Исследование сотрудников НИИ гигиены и охраны здоровья детей и подростков Национального  медицинского исследовательского центра здоровья детей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(апрель-май 2020 года)</a:t>
            </a:r>
          </a:p>
          <a:p>
            <a:endParaRPr lang="ru-RU" b="1" dirty="0"/>
          </a:p>
        </p:txBody>
      </p:sp>
      <p:pic>
        <p:nvPicPr>
          <p:cNvPr id="2051" name="Picture 3" descr="D:\Ирина\презентации\Безопасность дистанционного обучения_Сиротинина\do_kartinka_w600_h200.png"/>
          <p:cNvPicPr>
            <a:picLocks noChangeAspect="1" noChangeArrowheads="1"/>
          </p:cNvPicPr>
          <p:nvPr/>
        </p:nvPicPr>
        <p:blipFill>
          <a:blip r:embed="rId4"/>
          <a:srcRect l="3751" r="8749"/>
          <a:stretch>
            <a:fillRect/>
          </a:stretch>
        </p:blipFill>
        <p:spPr bwMode="auto">
          <a:xfrm>
            <a:off x="142844" y="4786322"/>
            <a:ext cx="500062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928670"/>
            <a:ext cx="5286412" cy="5715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000108"/>
            <a:ext cx="5143536" cy="55007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720" y="1000108"/>
            <a:ext cx="50006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/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БОРЬБА С ГИПОДИНАМИЕЙ</a:t>
            </a:r>
          </a:p>
          <a:p>
            <a:pPr marL="457200" indent="-457200" algn="ctr" fontAlgn="base"/>
            <a:r>
              <a:rPr lang="ru-RU" sz="2400" b="1" dirty="0" smtClean="0">
                <a:solidFill>
                  <a:srgbClr val="C00000"/>
                </a:solidFill>
              </a:rPr>
              <a:t>  И ФИЗИЧЕСКАЯ АКТИВНОСТЬ</a:t>
            </a:r>
          </a:p>
          <a:p>
            <a:pPr marL="457200" indent="-457200" fontAlgn="base"/>
            <a:endParaRPr lang="ru-RU" sz="2400" b="1" dirty="0" smtClean="0">
              <a:solidFill>
                <a:schemeClr val="tx2"/>
              </a:solidFill>
            </a:endParaRPr>
          </a:p>
          <a:p>
            <a:pPr marL="457200" indent="-457200" fontAlgn="base"/>
            <a:endParaRPr lang="ru-RU" sz="2400" b="1" dirty="0" smtClean="0">
              <a:solidFill>
                <a:schemeClr val="tx2"/>
              </a:solidFill>
            </a:endParaRPr>
          </a:p>
          <a:p>
            <a:pPr marL="457200" indent="-457200" fontAlgn="base"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428736"/>
            <a:ext cx="5000660" cy="492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ВАЖНО разработать рекомендации по организации индивидуальных физических занятий на ограниченном пространстве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 -ПЕДАГОГАМ  РЕКОМЕНДОВАТЬ ДЕТЯМ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РОДИТЕЛЯМ КОНТРОЛИРОВАТЬ ВЫПОЛНЕНИЕ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Школьникам делать зарядку по утрам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Выполнять </a:t>
            </a:r>
            <a:r>
              <a:rPr lang="ru-RU" dirty="0" smtClean="0">
                <a:solidFill>
                  <a:schemeClr val="tx2"/>
                </a:solidFill>
              </a:rPr>
              <a:t>физкультминутки </a:t>
            </a:r>
            <a:r>
              <a:rPr lang="ru-RU" dirty="0" smtClean="0">
                <a:solidFill>
                  <a:schemeClr val="tx2"/>
                </a:solidFill>
              </a:rPr>
              <a:t>в течение дня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Выполнять гимнастические упражнения на снятие напряжения  с мышц в перерывах между </a:t>
            </a:r>
            <a:r>
              <a:rPr lang="ru-RU" dirty="0" err="1" smtClean="0">
                <a:solidFill>
                  <a:schemeClr val="tx2"/>
                </a:solidFill>
              </a:rPr>
              <a:t>онлайн-уроками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7409" name="Picture 1" descr="D:\Ирина\презентации\Безопасность дистанционного обучения_Сиротинина\33.jpg"/>
          <p:cNvPicPr>
            <a:picLocks noChangeAspect="1" noChangeArrowheads="1"/>
          </p:cNvPicPr>
          <p:nvPr/>
        </p:nvPicPr>
        <p:blipFill>
          <a:blip r:embed="rId3"/>
          <a:srcRect l="14107"/>
          <a:stretch>
            <a:fillRect/>
          </a:stretch>
        </p:blipFill>
        <p:spPr bwMode="auto">
          <a:xfrm>
            <a:off x="5500694" y="928670"/>
            <a:ext cx="3479772" cy="269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D:\Ирина\презентации\Безопасность дистанционного обучения_Сиротинина\33.jpeg"/>
          <p:cNvPicPr>
            <a:picLocks noChangeAspect="1" noChangeArrowheads="1"/>
          </p:cNvPicPr>
          <p:nvPr/>
        </p:nvPicPr>
        <p:blipFill>
          <a:blip r:embed="rId4"/>
          <a:srcRect l="15347" r="16290"/>
          <a:stretch>
            <a:fillRect/>
          </a:stretch>
        </p:blipFill>
        <p:spPr bwMode="auto">
          <a:xfrm>
            <a:off x="5500694" y="3714752"/>
            <a:ext cx="342902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72008"/>
            <a:ext cx="8929718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643446"/>
            <a:ext cx="8643998" cy="19288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282" y="85723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ГИМНАСТИКА ДЛЯ ГЛАЗ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500570"/>
            <a:ext cx="85725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</a:rPr>
              <a:t>Врачи-офтальмологи  советуют  каждые 20-30 минут проводить разминку для глаз, чтобы уменьшить нагрузку и снизить усталость: 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открывать и закрывать глаза с разной скоростью</a:t>
            </a:r>
          </a:p>
          <a:p>
            <a:pPr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совершать вращения или хотя бы просто переводить взгляд на различные предметы, стоящие на расстоянии. </a:t>
            </a:r>
            <a:endParaRPr lang="ru-RU" dirty="0"/>
          </a:p>
        </p:txBody>
      </p:sp>
      <p:pic>
        <p:nvPicPr>
          <p:cNvPr id="16386" name="Picture 2" descr="D:\Ирина\презентации\Безопасность дистанционного обучения_Сиротинина\36.jpg"/>
          <p:cNvPicPr>
            <a:picLocks noChangeAspect="1" noChangeArrowheads="1"/>
          </p:cNvPicPr>
          <p:nvPr/>
        </p:nvPicPr>
        <p:blipFill>
          <a:blip r:embed="rId3"/>
          <a:srcRect l="3197" t="26221" r="4085" b="4929"/>
          <a:stretch>
            <a:fillRect/>
          </a:stretch>
        </p:blipFill>
        <p:spPr bwMode="auto">
          <a:xfrm>
            <a:off x="142844" y="1285860"/>
            <a:ext cx="871543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00108"/>
            <a:ext cx="5286412" cy="5643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071546"/>
            <a:ext cx="5143536" cy="54292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107154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ПСИХОЛОГИЧЕСКОЕ СОСТОЯНИЕ  </a:t>
            </a:r>
          </a:p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ШКОЛЬНИКОВ В ПЕРИОД </a:t>
            </a:r>
          </a:p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ДИСТАНЦИОННОГО ОБУЧЕНИЯ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333685"/>
            <a:ext cx="5072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  Отсутствие у школьников  навыков </a:t>
            </a:r>
          </a:p>
          <a:p>
            <a:pPr marL="457200" indent="-457200" fontAlgn="base"/>
            <a:r>
              <a:rPr lang="ru-RU" dirty="0" smtClean="0">
                <a:solidFill>
                  <a:srgbClr val="C00000"/>
                </a:solidFill>
              </a:rPr>
              <a:t>самоорганизации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Большая часть детей не умеют концентрировать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свое внимание, </a:t>
            </a:r>
            <a:r>
              <a:rPr lang="ru-RU" dirty="0" err="1" smtClean="0">
                <a:solidFill>
                  <a:schemeClr val="tx2"/>
                </a:solidFill>
              </a:rPr>
              <a:t>самоорганизоваться</a:t>
            </a:r>
            <a:r>
              <a:rPr lang="ru-RU" dirty="0" smtClean="0">
                <a:solidFill>
                  <a:schemeClr val="tx2"/>
                </a:solidFill>
              </a:rPr>
              <a:t> и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проконтролировать все свои действия.</a:t>
            </a:r>
          </a:p>
          <a:p>
            <a:pPr marL="457200" indent="-457200" fontAlgn="base"/>
            <a:endParaRPr lang="ru-RU" dirty="0" smtClean="0">
              <a:solidFill>
                <a:srgbClr val="C00000"/>
              </a:solidFill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Стресс от изменений в формате обучения: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b="1" u="sng" dirty="0" smtClean="0">
                <a:solidFill>
                  <a:schemeClr val="tx2"/>
                </a:solidFill>
              </a:rPr>
              <a:t> Взаимодействие ученика и педагога</a:t>
            </a:r>
          </a:p>
          <a:p>
            <a:pPr marL="457200" indent="-457200" fontAlgn="base"/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-Теряется контроль со стороны учителя.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Педагог не может видеть, что делает ученик во 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время трансляции урока. В этом случае контроль</a:t>
            </a:r>
          </a:p>
          <a:p>
            <a:pPr marL="457200" indent="-457200" fontAlgn="base"/>
            <a:r>
              <a:rPr lang="ru-RU" dirty="0" smtClean="0">
                <a:solidFill>
                  <a:schemeClr val="tx2"/>
                </a:solidFill>
              </a:rPr>
              <a:t>ложится на плечи родителей. 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 Иной формат подачи информации и ее количества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6322" name="Picture 2" descr="D:\Ирина\презентации\Безопасность дистанционного обучения_Сиротинина\35.jpeg"/>
          <p:cNvPicPr>
            <a:picLocks noChangeAspect="1" noChangeArrowheads="1"/>
          </p:cNvPicPr>
          <p:nvPr/>
        </p:nvPicPr>
        <p:blipFill>
          <a:blip r:embed="rId3" cstate="print"/>
          <a:srcRect r="14132"/>
          <a:stretch>
            <a:fillRect/>
          </a:stretch>
        </p:blipFill>
        <p:spPr bwMode="auto">
          <a:xfrm>
            <a:off x="5572132" y="1000108"/>
            <a:ext cx="3429024" cy="247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3" name="Picture 3" descr="D:\Ирина\презентации\Безопасность дистанционного обучения_Сиротинина\37.jpg"/>
          <p:cNvPicPr>
            <a:picLocks noChangeAspect="1" noChangeArrowheads="1"/>
          </p:cNvPicPr>
          <p:nvPr/>
        </p:nvPicPr>
        <p:blipFill>
          <a:blip r:embed="rId4"/>
          <a:srcRect l="6941"/>
          <a:stretch>
            <a:fillRect/>
          </a:stretch>
        </p:blipFill>
        <p:spPr bwMode="auto">
          <a:xfrm>
            <a:off x="5572132" y="3643314"/>
            <a:ext cx="342583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00108"/>
            <a:ext cx="4929222" cy="378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071546"/>
            <a:ext cx="4786346" cy="364333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107154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ПСИХОЛОГИЧЕСКОЕ СОСТОЯНИЕ  </a:t>
            </a:r>
          </a:p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ШКОЛЬНИКОВ В ПЕРИОД </a:t>
            </a:r>
          </a:p>
          <a:p>
            <a:pPr marL="457200" indent="-457200" fontAlgn="base"/>
            <a:r>
              <a:rPr lang="ru-RU" sz="2400" b="1" dirty="0" smtClean="0">
                <a:solidFill>
                  <a:srgbClr val="C00000"/>
                </a:solidFill>
              </a:rPr>
              <a:t>ДИСТАНЦИОННОГО ОБУЧЕНИЯ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357430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Неблагополучные психические реакции</a:t>
            </a:r>
          </a:p>
          <a:p>
            <a:pPr marL="457200" indent="-457200" fontAlgn="base"/>
            <a:r>
              <a:rPr lang="ru-RU" b="1" dirty="0" smtClean="0">
                <a:solidFill>
                  <a:schemeClr val="tx2"/>
                </a:solidFill>
              </a:rPr>
              <a:t> пограничного уровня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83,3% учащихся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Депрессивные проявления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42,2%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Астенические состояния (синдром</a:t>
            </a:r>
          </a:p>
          <a:p>
            <a:pPr marL="457200" indent="-457200" fontAlgn="base"/>
            <a:r>
              <a:rPr lang="ru-RU" b="1" dirty="0" smtClean="0">
                <a:solidFill>
                  <a:schemeClr val="tx2"/>
                </a:solidFill>
              </a:rPr>
              <a:t> «хронической усталости»)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41,6%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Синдром головных болей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26,8%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Нарушение сна </a:t>
            </a:r>
            <a:r>
              <a:rPr lang="ru-RU" dirty="0" smtClean="0">
                <a:solidFill>
                  <a:schemeClr val="tx2"/>
                </a:solidFill>
              </a:rPr>
              <a:t>– </a:t>
            </a:r>
            <a:r>
              <a:rPr lang="ru-RU" dirty="0" smtClean="0">
                <a:solidFill>
                  <a:srgbClr val="C00000"/>
                </a:solidFill>
              </a:rPr>
              <a:t>55,8%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Соматическая дисфункция ЖКТ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23,3%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85776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ВЫВОД: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 период дистанционного обучения школьникам </a:t>
            </a:r>
            <a:r>
              <a:rPr lang="ru-RU" b="1" u="sng" dirty="0" smtClean="0">
                <a:solidFill>
                  <a:schemeClr val="accent2"/>
                </a:solidFill>
              </a:rPr>
              <a:t>необходимо  грамотное психологическое сопровождение  разной направленности </a:t>
            </a:r>
            <a:r>
              <a:rPr lang="ru-RU" b="1" dirty="0" smtClean="0">
                <a:solidFill>
                  <a:schemeClr val="accent2"/>
                </a:solidFill>
              </a:rPr>
              <a:t>(через СМИ, интернет)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929322" y="3643314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 свободное от учебы время рекомендовано ограничить использование ребенком любых электронных носителей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 (в том числе ТВ) до 20–30 минут в день.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5361" name="Picture 1" descr="D:\Ирина\презентации\Безопасность дистанционного обучения_Сиротинина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500066" cy="50006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286380" y="3571876"/>
            <a:ext cx="3714776" cy="22860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D:\Ирина\презентации\Безопасность дистанционного обучения_Сиротинина\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71546"/>
            <a:ext cx="373858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000108"/>
            <a:ext cx="5072098" cy="53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071546"/>
            <a:ext cx="4929222" cy="514353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720" y="1071546"/>
            <a:ext cx="50006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ПРОГУЛКИ НА СВЕЖЕМ ВОЗДУХЕ: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По возможности ежедневно необходимо совершать прогулки на свежем воздухе продолжительностью 1,5–2 часа,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избегая массового скопления людей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Полезно быть на свежем воздухе после дистанционного обучения, до самостоятельной подготовки домашнего задания, а также вечером перед ужином.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При выходе из дома и по возвращении с прогулки следует обрабатывать дезинфицирующим средством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поверхности, которых касались руки  и сами руки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Уходя на прогулку, важно проветрить помещение.</a:t>
            </a:r>
          </a:p>
        </p:txBody>
      </p:sp>
      <p:pic>
        <p:nvPicPr>
          <p:cNvPr id="13313" name="Picture 1" descr="D:\Ирина\презентации\Безопасность дистанционного обучения_Сиротинина\42.jpg"/>
          <p:cNvPicPr>
            <a:picLocks noChangeAspect="1" noChangeArrowheads="1"/>
          </p:cNvPicPr>
          <p:nvPr/>
        </p:nvPicPr>
        <p:blipFill>
          <a:blip r:embed="rId3"/>
          <a:srcRect l="28806" r="24385"/>
          <a:stretch>
            <a:fillRect/>
          </a:stretch>
        </p:blipFill>
        <p:spPr bwMode="auto">
          <a:xfrm>
            <a:off x="5286380" y="1000108"/>
            <a:ext cx="376497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00108"/>
            <a:ext cx="4286280" cy="5715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071546"/>
            <a:ext cx="4143404" cy="55007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990480"/>
            <a:ext cx="41434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ВЫВОДЫ: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Дистанционное обучение школьников показало, что современная цифровая школа </a:t>
            </a:r>
            <a:r>
              <a:rPr lang="ru-RU" dirty="0" smtClean="0">
                <a:solidFill>
                  <a:srgbClr val="C00000"/>
                </a:solidFill>
              </a:rPr>
              <a:t>не в полной мере располагает </a:t>
            </a:r>
            <a:r>
              <a:rPr lang="ru-RU" dirty="0" smtClean="0">
                <a:solidFill>
                  <a:srgbClr val="C00000"/>
                </a:solidFill>
              </a:rPr>
              <a:t>безопасными для здоровья </a:t>
            </a:r>
            <a:r>
              <a:rPr lang="ru-RU" dirty="0" smtClean="0">
                <a:solidFill>
                  <a:srgbClr val="C00000"/>
                </a:solidFill>
              </a:rPr>
              <a:t> технологиями </a:t>
            </a:r>
            <a:r>
              <a:rPr lang="ru-RU" dirty="0" err="1" smtClean="0">
                <a:solidFill>
                  <a:srgbClr val="C00000"/>
                </a:solidFill>
              </a:rPr>
              <a:t>онлайн-обучения</a:t>
            </a:r>
            <a:r>
              <a:rPr lang="ru-RU" dirty="0" smtClean="0">
                <a:solidFill>
                  <a:srgbClr val="C00000"/>
                </a:solidFill>
              </a:rPr>
              <a:t> (учебные электронные издания, методы обучения)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Отсутствуют современные гигиенические и специальные санитарные требования к дистанционному обучению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Гиподинамия </a:t>
            </a:r>
            <a:r>
              <a:rPr lang="ru-RU" dirty="0" smtClean="0">
                <a:solidFill>
                  <a:srgbClr val="C00000"/>
                </a:solidFill>
              </a:rPr>
              <a:t>явилась одним из факторов, которые способствовали снижению настроения и падения интереса к </a:t>
            </a:r>
            <a:r>
              <a:rPr lang="ru-RU" dirty="0" smtClean="0">
                <a:solidFill>
                  <a:srgbClr val="C00000"/>
                </a:solidFill>
              </a:rPr>
              <a:t>учебной деятельности </a:t>
            </a:r>
            <a:r>
              <a:rPr lang="ru-RU" dirty="0" smtClean="0">
                <a:solidFill>
                  <a:srgbClr val="C00000"/>
                </a:solidFill>
              </a:rPr>
              <a:t>у детей и </a:t>
            </a:r>
            <a:r>
              <a:rPr lang="ru-RU" dirty="0" smtClean="0">
                <a:solidFill>
                  <a:srgbClr val="C00000"/>
                </a:solidFill>
              </a:rPr>
              <a:t>подростков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857496"/>
            <a:ext cx="4357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Необходимы  четкие рекомендации для образовательных организаций по соблюдению мер безопасности (гигиенических, санитарных,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психологических) в вопросах воспитания  и обучения,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здровьесбережения, формирования ЗОЖ детей и школьников в условиях </a:t>
            </a:r>
            <a:r>
              <a:rPr lang="ru-RU" sz="2000" b="1" dirty="0" err="1" smtClean="0">
                <a:solidFill>
                  <a:schemeClr val="tx2"/>
                </a:solidFill>
              </a:rPr>
              <a:t>дистанта</a:t>
            </a:r>
            <a:r>
              <a:rPr lang="ru-RU" sz="2000" b="1" dirty="0" smtClean="0">
                <a:solidFill>
                  <a:schemeClr val="tx2"/>
                </a:solidFill>
              </a:rPr>
              <a:t> и современной цифровой среды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D:\Ирина\презентации\Безопасность дистанционного обучения_Сиротинина\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534" y="1071546"/>
            <a:ext cx="4319800" cy="166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" name="Picture 1" descr="D:\Ирина\презентации\Безопасность дистанционного обучения_Сиротинина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2357430"/>
            <a:ext cx="587370" cy="58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5" name="Содержимое 2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429124" y="235743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6" name="Picture 2" descr="D:\эмблем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14290"/>
            <a:ext cx="1000132" cy="80010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00298" y="357166"/>
            <a:ext cx="478633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ГБУЗ «ГОРОДСКАЯ ДЕТСКАЯ ПОЛИКЛИНИКА»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929198"/>
            <a:ext cx="9144000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42908" y="500063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БЛАГОДАРИМ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372"/>
            <a:ext cx="9144000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5" name="Picture 1" descr="D:\Ирина\презентации\Безопасность дистанционного обучения_Сиротинина\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072074"/>
            <a:ext cx="5543175" cy="135114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00760" y="364331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Докладчик: Сиротинина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Анастасия Алексеевна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врач-педиатр  Городской детской поликлиники №3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071546"/>
            <a:ext cx="8572560" cy="235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28662" y="928670"/>
            <a:ext cx="7215238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Тема доклада: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«Гигиена и здоровье детей.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Безопасность дистанционного обучения с точки зрения гигиенических и санитарных рисков»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00108"/>
            <a:ext cx="4714908" cy="5643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6"/>
            <a:ext cx="4572032" cy="54292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596" y="1071546"/>
            <a:ext cx="4572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Онлайн-опрос</a:t>
            </a:r>
            <a:r>
              <a:rPr lang="ru-RU" dirty="0" smtClean="0">
                <a:solidFill>
                  <a:schemeClr val="tx2"/>
                </a:solidFill>
              </a:rPr>
              <a:t> «НМИЦ здоровья детей» Минздрава РФ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ВРЕМЯ ПРОВЕДЕНИЯ</a:t>
            </a:r>
            <a:r>
              <a:rPr lang="ru-RU" dirty="0" smtClean="0">
                <a:solidFill>
                  <a:schemeClr val="tx2"/>
                </a:solidFill>
              </a:rPr>
              <a:t>: апрель-май 2020 года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КОЛИЧЕСТВО УЧАСТНИКОВ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30 тыс.школьников из 79 регионов России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ВОЗРАСТНОЙ ДИАПАЗОН</a:t>
            </a:r>
            <a:r>
              <a:rPr lang="ru-RU" dirty="0" smtClean="0">
                <a:solidFill>
                  <a:schemeClr val="tx2"/>
                </a:solidFill>
              </a:rPr>
              <a:t>: 5-11 класс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ЗАДАВАЕМЫЕ ВОПРОСЫ: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Физическая активность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Использование  </a:t>
            </a:r>
            <a:r>
              <a:rPr lang="ru-RU" dirty="0" err="1" smtClean="0">
                <a:solidFill>
                  <a:srgbClr val="C00000"/>
                </a:solidFill>
              </a:rPr>
              <a:t>гаджетов</a:t>
            </a:r>
            <a:r>
              <a:rPr lang="ru-RU" dirty="0" smtClean="0">
                <a:solidFill>
                  <a:srgbClr val="C00000"/>
                </a:solidFill>
              </a:rPr>
              <a:t> в условиях дистанционного обучения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C00000"/>
                </a:solidFill>
              </a:rPr>
              <a:t>Психоэмоциональное</a:t>
            </a:r>
            <a:r>
              <a:rPr lang="ru-RU" dirty="0" smtClean="0">
                <a:solidFill>
                  <a:srgbClr val="C00000"/>
                </a:solidFill>
              </a:rPr>
              <a:t> состояние школьников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1" name="Picture 5" descr="D:\Ирина\презентации\Безопасность дистанционного обучения_Сиротинина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8"/>
            <a:ext cx="3825284" cy="1576435"/>
          </a:xfrm>
          <a:prstGeom prst="rect">
            <a:avLst/>
          </a:prstGeom>
          <a:noFill/>
        </p:spPr>
      </p:pic>
      <p:pic>
        <p:nvPicPr>
          <p:cNvPr id="4100" name="Picture 4" descr="D:\Ирина\презентации\Безопасность дистанционного обучения_Сиротинина\man-at-computer-filling-online-questionnaire-form-survey-vector-flat-concept-feedback-and-questionnaire-online-survey-and-report-illustration_53562-6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3" y="2714620"/>
            <a:ext cx="3843141" cy="3143272"/>
          </a:xfrm>
          <a:prstGeom prst="rect">
            <a:avLst/>
          </a:prstGeom>
          <a:noFill/>
        </p:spPr>
      </p:pic>
      <p:pic>
        <p:nvPicPr>
          <p:cNvPr id="4102" name="Picture 6" descr="D:\Ирина\презентации\Безопасность дистанционного обучения_Сиротинина\97779_294x2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643578"/>
            <a:ext cx="1357322" cy="10214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00108"/>
            <a:ext cx="4714908" cy="4071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6"/>
            <a:ext cx="4572032" cy="39290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596" y="1071546"/>
            <a:ext cx="4572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Онлайн-опрос</a:t>
            </a:r>
            <a:r>
              <a:rPr lang="ru-RU" dirty="0" smtClean="0">
                <a:solidFill>
                  <a:schemeClr val="tx2"/>
                </a:solidFill>
              </a:rPr>
              <a:t> «НМИЦ здоровья детей» Минздрава РФ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chemeClr val="tx2"/>
                </a:solidFill>
              </a:rPr>
              <a:t>Дистанционные </a:t>
            </a:r>
            <a:r>
              <a:rPr lang="ru-RU" b="1" dirty="0" err="1" smtClean="0">
                <a:solidFill>
                  <a:schemeClr val="tx2"/>
                </a:solidFill>
              </a:rPr>
              <a:t>онлайн-уроки</a:t>
            </a:r>
            <a:r>
              <a:rPr lang="ru-RU" b="1" dirty="0" smtClean="0">
                <a:solidFill>
                  <a:schemeClr val="tx2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50, 2% учащихся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chemeClr val="tx2"/>
                </a:solidFill>
              </a:rPr>
              <a:t>Домашние задания с применением </a:t>
            </a:r>
            <a:r>
              <a:rPr lang="ru-RU" b="1" dirty="0" err="1" smtClean="0">
                <a:solidFill>
                  <a:schemeClr val="tx2"/>
                </a:solidFill>
              </a:rPr>
              <a:t>гаджетов</a:t>
            </a:r>
            <a:r>
              <a:rPr lang="ru-RU" dirty="0" smtClean="0">
                <a:solidFill>
                  <a:schemeClr val="tx2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80% учащихся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chemeClr val="tx2"/>
                </a:solidFill>
              </a:rPr>
              <a:t>Использовали одновременно 2 </a:t>
            </a:r>
            <a:r>
              <a:rPr lang="ru-RU" b="1" dirty="0" err="1" smtClean="0">
                <a:solidFill>
                  <a:schemeClr val="tx2"/>
                </a:solidFill>
              </a:rPr>
              <a:t>гаджета</a:t>
            </a:r>
            <a:r>
              <a:rPr lang="ru-RU" b="1" dirty="0" smtClean="0">
                <a:solidFill>
                  <a:schemeClr val="tx2"/>
                </a:solidFill>
              </a:rPr>
              <a:t> и более </a:t>
            </a:r>
            <a:r>
              <a:rPr lang="ru-RU" dirty="0" smtClean="0">
                <a:solidFill>
                  <a:schemeClr val="tx2"/>
                </a:solidFill>
              </a:rPr>
              <a:t>– </a:t>
            </a:r>
            <a:r>
              <a:rPr lang="ru-RU" dirty="0" smtClean="0">
                <a:solidFill>
                  <a:srgbClr val="C00000"/>
                </a:solidFill>
              </a:rPr>
              <a:t>68% детей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«Экранное время», проведенное с </a:t>
            </a:r>
            <a:r>
              <a:rPr lang="ru-RU" b="1" dirty="0" err="1" smtClean="0">
                <a:solidFill>
                  <a:schemeClr val="tx2"/>
                </a:solidFill>
              </a:rPr>
              <a:t>гаджетом</a:t>
            </a:r>
            <a:r>
              <a:rPr lang="ru-RU" b="1" dirty="0" smtClean="0">
                <a:solidFill>
                  <a:schemeClr val="tx2"/>
                </a:solidFill>
              </a:rPr>
              <a:t> более 4-х часов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77%; </a:t>
            </a:r>
            <a:r>
              <a:rPr lang="ru-RU" b="1" dirty="0" smtClean="0">
                <a:solidFill>
                  <a:schemeClr val="tx2"/>
                </a:solidFill>
              </a:rPr>
              <a:t>7 часов и более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34,5%.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2149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В течение дня разными </a:t>
            </a:r>
            <a:r>
              <a:rPr lang="ru-RU" sz="2000" b="1" dirty="0" err="1" smtClean="0">
                <a:solidFill>
                  <a:srgbClr val="C00000"/>
                </a:solidFill>
              </a:rPr>
              <a:t>гаджетами</a:t>
            </a:r>
            <a:r>
              <a:rPr lang="ru-RU" sz="2000" b="1" dirty="0" smtClean="0">
                <a:solidFill>
                  <a:srgbClr val="C00000"/>
                </a:solidFill>
              </a:rPr>
              <a:t> пользовались почти все учащиеся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(99, 2%)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13" name="Picture 5" descr="D:\Ирина\презентации\Безопасность дистанционного обучения_Сиротинина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8"/>
            <a:ext cx="3825284" cy="1576435"/>
          </a:xfrm>
          <a:prstGeom prst="rect">
            <a:avLst/>
          </a:prstGeom>
          <a:noFill/>
        </p:spPr>
      </p:pic>
      <p:pic>
        <p:nvPicPr>
          <p:cNvPr id="5122" name="Picture 2" descr="D:\Ирина\презентации\Безопасность дистанционного обучения_Сиротинина\unnamed (2).jpg"/>
          <p:cNvPicPr>
            <a:picLocks noChangeAspect="1" noChangeArrowheads="1"/>
          </p:cNvPicPr>
          <p:nvPr/>
        </p:nvPicPr>
        <p:blipFill>
          <a:blip r:embed="rId4"/>
          <a:srcRect l="19471"/>
          <a:stretch>
            <a:fillRect/>
          </a:stretch>
        </p:blipFill>
        <p:spPr bwMode="auto">
          <a:xfrm>
            <a:off x="5143504" y="2643182"/>
            <a:ext cx="3840844" cy="31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00108"/>
            <a:ext cx="4714908" cy="185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6"/>
            <a:ext cx="4572032" cy="171451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596" y="1071546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Самый популярный  </a:t>
            </a:r>
            <a:r>
              <a:rPr lang="ru-RU" b="1" dirty="0" err="1" smtClean="0">
                <a:solidFill>
                  <a:schemeClr val="tx2"/>
                </a:solidFill>
              </a:rPr>
              <a:t>гаджет</a:t>
            </a:r>
            <a:r>
              <a:rPr lang="ru-RU" b="1" dirty="0" smtClean="0">
                <a:solidFill>
                  <a:schemeClr val="tx2"/>
                </a:solidFill>
              </a:rPr>
              <a:t> во время дистанционного обучения 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СМАРТФОН  </a:t>
            </a:r>
            <a:r>
              <a:rPr lang="ru-RU" dirty="0" smtClean="0">
                <a:solidFill>
                  <a:srgbClr val="C00000"/>
                </a:solidFill>
              </a:rPr>
              <a:t>(73,1% школьников)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С гигиенических позиций смартфон 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самое неподходящее устройство для применения в учебных целях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928934"/>
            <a:ext cx="4714908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000372"/>
            <a:ext cx="4572032" cy="285752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3000372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Размер экрана смартфона (12-16,6 см.)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не обеспечивает отражение учебной информации в соответствии с гигиеническими и </a:t>
            </a:r>
            <a:r>
              <a:rPr lang="ru-RU" dirty="0" err="1" smtClean="0">
                <a:solidFill>
                  <a:srgbClr val="C00000"/>
                </a:solidFill>
              </a:rPr>
              <a:t>офтальмоэргономическими</a:t>
            </a:r>
            <a:r>
              <a:rPr lang="ru-RU" dirty="0" smtClean="0">
                <a:solidFill>
                  <a:srgbClr val="C00000"/>
                </a:solidFill>
              </a:rPr>
              <a:t> требованиями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не позволяет достичь необходимых для зрительной работы параметров шрифтового оформления текста учебной информации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Ирина\презентации\Безопасность дистанционного обучения_Сиротинина\200709_school_1-1024x536.jpg"/>
          <p:cNvPicPr>
            <a:picLocks noChangeAspect="1" noChangeArrowheads="1"/>
          </p:cNvPicPr>
          <p:nvPr/>
        </p:nvPicPr>
        <p:blipFill>
          <a:blip r:embed="rId3"/>
          <a:srcRect l="19840" r="1644"/>
          <a:stretch>
            <a:fillRect/>
          </a:stretch>
        </p:blipFill>
        <p:spPr bwMode="auto">
          <a:xfrm>
            <a:off x="5214942" y="1000108"/>
            <a:ext cx="36433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D:\Ирина\презентации\Безопасность дистанционного обучения_Сиротинина\ceca0a081c3ca73e2ed067ce0355bcb6.jpg"/>
          <p:cNvPicPr>
            <a:picLocks noChangeAspect="1" noChangeArrowheads="1"/>
          </p:cNvPicPr>
          <p:nvPr/>
        </p:nvPicPr>
        <p:blipFill>
          <a:blip r:embed="rId4" cstate="print"/>
          <a:srcRect l="3636" r="3636"/>
          <a:stretch>
            <a:fillRect/>
          </a:stretch>
        </p:blipFill>
        <p:spPr bwMode="auto">
          <a:xfrm>
            <a:off x="5214942" y="3571876"/>
            <a:ext cx="3643338" cy="220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57158" y="607220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</a:rPr>
              <a:t>Жалобы на покраснение глаз- у 18%  школьников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</a:rPr>
              <a:t> Усталость глаз, общее утомление при длительной работе с гаджетом-44,9%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00108"/>
            <a:ext cx="3929090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6"/>
            <a:ext cx="3786214" cy="48577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596" y="1214422"/>
            <a:ext cx="36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ВЫВОД: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</a:rPr>
              <a:t>Смартфон -серьезный фактор риска развития патологии зрения детей и подростков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Использование смартфона  в учебных и информационно-поисковых целях недопустимо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7172" name="Picture 4" descr="D:\Ирина\презентации\Безопасность дистанционного обучения_Сиротинина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286280" cy="22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D:\Ирина\презентации\Безопасность дистанционного обучения_Сиротинина\44888081_303.jpg"/>
          <p:cNvPicPr>
            <a:picLocks noChangeAspect="1" noChangeArrowheads="1"/>
          </p:cNvPicPr>
          <p:nvPr/>
        </p:nvPicPr>
        <p:blipFill>
          <a:blip r:embed="rId4"/>
          <a:srcRect r="15263" b="4653"/>
          <a:stretch>
            <a:fillRect/>
          </a:stretch>
        </p:blipFill>
        <p:spPr bwMode="auto">
          <a:xfrm>
            <a:off x="4429124" y="3357562"/>
            <a:ext cx="428628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8"/>
            <a:ext cx="4500594" cy="3143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71546"/>
            <a:ext cx="4357718" cy="292895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1071546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 ИСПОЛЬЗОВАНИИ НАУШНИКОВ В ПЕРИОД  ДИСТАНЦИОННОГО ОБУЧЕНИЯ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 Использовали наушники-72,5% учеников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 Более 4-х часов-29%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 Жалобы на тяжесть в голове, шум и заложенность в ушах</a:t>
            </a:r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572008"/>
            <a:ext cx="8715436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714884"/>
            <a:ext cx="8572560" cy="18573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786322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 необходимости применения наушников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следует ограничить их непрерывное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использование: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не более часа на громкости </a:t>
            </a:r>
            <a:r>
              <a:rPr lang="ru-RU" sz="2800" b="1" dirty="0" smtClean="0">
                <a:solidFill>
                  <a:srgbClr val="C00000"/>
                </a:solidFill>
              </a:rPr>
              <a:t>не больше 60%. </a:t>
            </a:r>
          </a:p>
        </p:txBody>
      </p:sp>
      <p:pic>
        <p:nvPicPr>
          <p:cNvPr id="8194" name="Picture 2" descr="D:\Ирина\презентации\Безопасность дистанционного обучения_Сиротинина\1.jpg"/>
          <p:cNvPicPr>
            <a:picLocks noChangeAspect="1" noChangeArrowheads="1"/>
          </p:cNvPicPr>
          <p:nvPr/>
        </p:nvPicPr>
        <p:blipFill>
          <a:blip r:embed="rId3"/>
          <a:srcRect r="8432"/>
          <a:stretch>
            <a:fillRect/>
          </a:stretch>
        </p:blipFill>
        <p:spPr bwMode="auto">
          <a:xfrm>
            <a:off x="4857751" y="1000108"/>
            <a:ext cx="40005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D:\Ирина\презентации\Безопасность дистанционного обучения_Сиротинина\WISP600Nw-370x37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0" y="3214686"/>
            <a:ext cx="3524250" cy="3524250"/>
          </a:xfrm>
          <a:prstGeom prst="rect">
            <a:avLst/>
          </a:prstGeom>
          <a:noFill/>
        </p:spPr>
      </p:pic>
      <p:pic>
        <p:nvPicPr>
          <p:cNvPr id="8196" name="Picture 4" descr="D:\Ирина\презентации\Безопасность дистанционного обучения_Сиротинина\volume3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643446"/>
            <a:ext cx="1054087" cy="1054087"/>
          </a:xfrm>
          <a:prstGeom prst="rect">
            <a:avLst/>
          </a:prstGeom>
          <a:noFill/>
        </p:spPr>
      </p:pic>
      <p:pic>
        <p:nvPicPr>
          <p:cNvPr id="8197" name="Picture 5" descr="D:\Ирина\презентации\Безопасность дистанционного обучения_Сиротинина\hub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071546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Ирина\фоны\blue_background_4_29160728.pn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Гигиена и здоровье детей.  Безопасность дистанционного обучения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точки зрения гигиенических и санитарных рисков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8"/>
            <a:ext cx="4714908" cy="1714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71546"/>
            <a:ext cx="4572032" cy="157163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58" y="1071546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На фоне самоизоляции и дистанционного обучения  большинство школьников отмечали увеличение продолжительности выполнения домашних заданий </a:t>
            </a:r>
            <a:r>
              <a:rPr lang="ru-RU" dirty="0" smtClean="0">
                <a:solidFill>
                  <a:schemeClr val="tx2"/>
                </a:solidFill>
              </a:rPr>
              <a:t>–</a:t>
            </a:r>
            <a:r>
              <a:rPr lang="ru-RU" b="1" dirty="0" smtClean="0">
                <a:solidFill>
                  <a:srgbClr val="C00000"/>
                </a:solidFill>
              </a:rPr>
              <a:t>у 60% школьников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786058"/>
            <a:ext cx="4714908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857496"/>
            <a:ext cx="4572032" cy="7143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57158" y="285749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Увеличилось время работы с компьютером и другими </a:t>
            </a:r>
            <a:r>
              <a:rPr lang="ru-RU" b="1" dirty="0" err="1" smtClean="0">
                <a:solidFill>
                  <a:schemeClr val="tx2"/>
                </a:solidFill>
              </a:rPr>
              <a:t>гаджетами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3714752"/>
            <a:ext cx="47149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3786190"/>
            <a:ext cx="4572032" cy="9286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7158" y="378619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Снизилась /ограничилась/стала невозможной продолжительность прогулок и физической активности </a:t>
            </a: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у 55%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218" name="Picture 2" descr="D:\Ирина\презентации\Безопасность дистанционного обучения_Сиротинина\upl_1587403105_121442.jpg"/>
          <p:cNvPicPr>
            <a:picLocks noChangeAspect="1" noChangeArrowheads="1"/>
          </p:cNvPicPr>
          <p:nvPr/>
        </p:nvPicPr>
        <p:blipFill>
          <a:blip r:embed="rId3"/>
          <a:srcRect t="1235" r="10227"/>
          <a:stretch>
            <a:fillRect/>
          </a:stretch>
        </p:blipFill>
        <p:spPr bwMode="auto">
          <a:xfrm>
            <a:off x="5000628" y="1000108"/>
            <a:ext cx="392909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D:\Ирина\презентации\Безопасность дистанционного обучения_Сиротинина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929198"/>
            <a:ext cx="2714644" cy="18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D:\Ирина\презентации\Безопасность дистанционного обучения_Сиротинина\5.jpg"/>
          <p:cNvPicPr>
            <a:picLocks noChangeAspect="1" noChangeArrowheads="1"/>
          </p:cNvPicPr>
          <p:nvPr/>
        </p:nvPicPr>
        <p:blipFill>
          <a:blip r:embed="rId5"/>
          <a:srcRect l="37757" b="11241"/>
          <a:stretch>
            <a:fillRect/>
          </a:stretch>
        </p:blipFill>
        <p:spPr bwMode="auto">
          <a:xfrm>
            <a:off x="214282" y="4929197"/>
            <a:ext cx="1916518" cy="182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2782</Words>
  <PresentationFormat>Экран (4:3)</PresentationFormat>
  <Paragraphs>381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499</cp:revision>
  <dcterms:created xsi:type="dcterms:W3CDTF">2018-12-28T07:03:00Z</dcterms:created>
  <dcterms:modified xsi:type="dcterms:W3CDTF">2020-10-12T07:58:40Z</dcterms:modified>
</cp:coreProperties>
</file>